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36" r:id="rId1"/>
  </p:sldMasterIdLst>
  <p:sldIdLst>
    <p:sldId id="256" r:id="rId2"/>
    <p:sldId id="258" r:id="rId3"/>
    <p:sldId id="262" r:id="rId4"/>
    <p:sldId id="259" r:id="rId5"/>
    <p:sldId id="260" r:id="rId6"/>
    <p:sldId id="261" r:id="rId7"/>
    <p:sldId id="257" r:id="rId8"/>
    <p:sldId id="263" r:id="rId9"/>
    <p:sldId id="268" r:id="rId10"/>
    <p:sldId id="264" r:id="rId11"/>
    <p:sldId id="269" r:id="rId12"/>
    <p:sldId id="270" r:id="rId13"/>
    <p:sldId id="271" r:id="rId14"/>
    <p:sldId id="272" r:id="rId15"/>
    <p:sldId id="273" r:id="rId16"/>
    <p:sldId id="265" r:id="rId17"/>
    <p:sldId id="266" r:id="rId18"/>
    <p:sldId id="26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37"/>
  </p:normalViewPr>
  <p:slideViewPr>
    <p:cSldViewPr snapToGrid="0" snapToObjects="1">
      <p:cViewPr varScale="1">
        <p:scale>
          <a:sx n="135" d="100"/>
          <a:sy n="135" d="100"/>
        </p:scale>
        <p:origin x="21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09AC30-EA0B-7B4E-B686-06F984C2A7ED}" type="datetimeFigureOut">
              <a:rPr lang="en-US" smtClean="0"/>
              <a:t>11/30/21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FC3F6-AA26-B648-AEBE-B600A1530A46}" type="slidenum">
              <a:rPr lang="en-US" smtClean="0"/>
              <a:t>‹#›</a:t>
            </a:fld>
            <a:endParaRPr lang="en-US"/>
          </a:p>
        </p:txBody>
      </p:sp>
    </p:spTree>
    <p:extLst>
      <p:ext uri="{BB962C8B-B14F-4D97-AF65-F5344CB8AC3E}">
        <p14:creationId xmlns:p14="http://schemas.microsoft.com/office/powerpoint/2010/main" val="2624092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09AC30-EA0B-7B4E-B686-06F984C2A7ED}" type="datetimeFigureOut">
              <a:rPr lang="en-US" smtClean="0"/>
              <a:t>11/30/21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FC3F6-AA26-B648-AEBE-B600A1530A46}" type="slidenum">
              <a:rPr lang="en-US" smtClean="0"/>
              <a:t>‹#›</a:t>
            </a:fld>
            <a:endParaRPr lang="en-US"/>
          </a:p>
        </p:txBody>
      </p:sp>
    </p:spTree>
    <p:extLst>
      <p:ext uri="{BB962C8B-B14F-4D97-AF65-F5344CB8AC3E}">
        <p14:creationId xmlns:p14="http://schemas.microsoft.com/office/powerpoint/2010/main" val="3808705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709AC30-EA0B-7B4E-B686-06F984C2A7ED}" type="datetimeFigureOut">
              <a:rPr lang="en-US" smtClean="0"/>
              <a:t>11/30/21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FC3F6-AA26-B648-AEBE-B600A1530A46}" type="slidenum">
              <a:rPr lang="en-US" smtClean="0"/>
              <a:t>‹#›</a:t>
            </a:fld>
            <a:endParaRPr lang="en-US"/>
          </a:p>
        </p:txBody>
      </p:sp>
    </p:spTree>
    <p:extLst>
      <p:ext uri="{BB962C8B-B14F-4D97-AF65-F5344CB8AC3E}">
        <p14:creationId xmlns:p14="http://schemas.microsoft.com/office/powerpoint/2010/main" val="3943626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709AC30-EA0B-7B4E-B686-06F984C2A7ED}" type="datetimeFigureOut">
              <a:rPr lang="en-US" smtClean="0"/>
              <a:t>11/30/21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FC3F6-AA26-B648-AEBE-B600A1530A46}"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417070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09AC30-EA0B-7B4E-B686-06F984C2A7ED}" type="datetimeFigureOut">
              <a:rPr lang="en-US" smtClean="0"/>
              <a:t>11/30/21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FC3F6-AA26-B648-AEBE-B600A1530A46}" type="slidenum">
              <a:rPr lang="en-US" smtClean="0"/>
              <a:t>‹#›</a:t>
            </a:fld>
            <a:endParaRPr lang="en-US"/>
          </a:p>
        </p:txBody>
      </p:sp>
    </p:spTree>
    <p:extLst>
      <p:ext uri="{BB962C8B-B14F-4D97-AF65-F5344CB8AC3E}">
        <p14:creationId xmlns:p14="http://schemas.microsoft.com/office/powerpoint/2010/main" val="2825851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709AC30-EA0B-7B4E-B686-06F984C2A7ED}" type="datetimeFigureOut">
              <a:rPr lang="en-US" smtClean="0"/>
              <a:t>11/30/21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FC3F6-AA26-B648-AEBE-B600A1530A46}" type="slidenum">
              <a:rPr lang="en-US" smtClean="0"/>
              <a:t>‹#›</a:t>
            </a:fld>
            <a:endParaRPr lang="en-US"/>
          </a:p>
        </p:txBody>
      </p:sp>
    </p:spTree>
    <p:extLst>
      <p:ext uri="{BB962C8B-B14F-4D97-AF65-F5344CB8AC3E}">
        <p14:creationId xmlns:p14="http://schemas.microsoft.com/office/powerpoint/2010/main" val="3967876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709AC30-EA0B-7B4E-B686-06F984C2A7ED}" type="datetimeFigureOut">
              <a:rPr lang="en-US" smtClean="0"/>
              <a:t>11/30/21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FC3F6-AA26-B648-AEBE-B600A1530A46}" type="slidenum">
              <a:rPr lang="en-US" smtClean="0"/>
              <a:t>‹#›</a:t>
            </a:fld>
            <a:endParaRPr lang="en-US"/>
          </a:p>
        </p:txBody>
      </p:sp>
    </p:spTree>
    <p:extLst>
      <p:ext uri="{BB962C8B-B14F-4D97-AF65-F5344CB8AC3E}">
        <p14:creationId xmlns:p14="http://schemas.microsoft.com/office/powerpoint/2010/main" val="2189997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09AC30-EA0B-7B4E-B686-06F984C2A7ED}" type="datetimeFigureOut">
              <a:rPr lang="en-US" smtClean="0"/>
              <a:t>11/30/21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FC3F6-AA26-B648-AEBE-B600A1530A46}" type="slidenum">
              <a:rPr lang="en-US" smtClean="0"/>
              <a:t>‹#›</a:t>
            </a:fld>
            <a:endParaRPr lang="en-US"/>
          </a:p>
        </p:txBody>
      </p:sp>
    </p:spTree>
    <p:extLst>
      <p:ext uri="{BB962C8B-B14F-4D97-AF65-F5344CB8AC3E}">
        <p14:creationId xmlns:p14="http://schemas.microsoft.com/office/powerpoint/2010/main" val="432255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09AC30-EA0B-7B4E-B686-06F984C2A7ED}" type="datetimeFigureOut">
              <a:rPr lang="en-US" smtClean="0"/>
              <a:t>11/30/21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FC3F6-AA26-B648-AEBE-B600A1530A46}" type="slidenum">
              <a:rPr lang="en-US" smtClean="0"/>
              <a:t>‹#›</a:t>
            </a:fld>
            <a:endParaRPr lang="en-US"/>
          </a:p>
        </p:txBody>
      </p:sp>
    </p:spTree>
    <p:extLst>
      <p:ext uri="{BB962C8B-B14F-4D97-AF65-F5344CB8AC3E}">
        <p14:creationId xmlns:p14="http://schemas.microsoft.com/office/powerpoint/2010/main" val="2885638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09AC30-EA0B-7B4E-B686-06F984C2A7ED}" type="datetimeFigureOut">
              <a:rPr lang="en-US" smtClean="0"/>
              <a:t>11/30/21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FC3F6-AA26-B648-AEBE-B600A1530A46}" type="slidenum">
              <a:rPr lang="en-US" smtClean="0"/>
              <a:t>‹#›</a:t>
            </a:fld>
            <a:endParaRPr lang="en-US"/>
          </a:p>
        </p:txBody>
      </p:sp>
    </p:spTree>
    <p:extLst>
      <p:ext uri="{BB962C8B-B14F-4D97-AF65-F5344CB8AC3E}">
        <p14:creationId xmlns:p14="http://schemas.microsoft.com/office/powerpoint/2010/main" val="1835805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09AC30-EA0B-7B4E-B686-06F984C2A7ED}" type="datetimeFigureOut">
              <a:rPr lang="en-US" smtClean="0"/>
              <a:t>11/30/21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FC3F6-AA26-B648-AEBE-B600A1530A46}" type="slidenum">
              <a:rPr lang="en-US" smtClean="0"/>
              <a:t>‹#›</a:t>
            </a:fld>
            <a:endParaRPr lang="en-US"/>
          </a:p>
        </p:txBody>
      </p:sp>
    </p:spTree>
    <p:extLst>
      <p:ext uri="{BB962C8B-B14F-4D97-AF65-F5344CB8AC3E}">
        <p14:creationId xmlns:p14="http://schemas.microsoft.com/office/powerpoint/2010/main" val="2668994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09AC30-EA0B-7B4E-B686-06F984C2A7ED}" type="datetimeFigureOut">
              <a:rPr lang="en-US" smtClean="0"/>
              <a:t>11/30/21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FC3F6-AA26-B648-AEBE-B600A1530A46}" type="slidenum">
              <a:rPr lang="en-US" smtClean="0"/>
              <a:t>‹#›</a:t>
            </a:fld>
            <a:endParaRPr lang="en-US"/>
          </a:p>
        </p:txBody>
      </p:sp>
    </p:spTree>
    <p:extLst>
      <p:ext uri="{BB962C8B-B14F-4D97-AF65-F5344CB8AC3E}">
        <p14:creationId xmlns:p14="http://schemas.microsoft.com/office/powerpoint/2010/main" val="691288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09AC30-EA0B-7B4E-B686-06F984C2A7ED}" type="datetimeFigureOut">
              <a:rPr lang="en-US" smtClean="0"/>
              <a:t>11/30/21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2FC3F6-AA26-B648-AEBE-B600A1530A46}" type="slidenum">
              <a:rPr lang="en-US" smtClean="0"/>
              <a:t>‹#›</a:t>
            </a:fld>
            <a:endParaRPr lang="en-US"/>
          </a:p>
        </p:txBody>
      </p:sp>
    </p:spTree>
    <p:extLst>
      <p:ext uri="{BB962C8B-B14F-4D97-AF65-F5344CB8AC3E}">
        <p14:creationId xmlns:p14="http://schemas.microsoft.com/office/powerpoint/2010/main" val="3068556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D709AC30-EA0B-7B4E-B686-06F984C2A7ED}" type="datetimeFigureOut">
              <a:rPr lang="en-US" smtClean="0"/>
              <a:t>11/30/21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32FC3F6-AA26-B648-AEBE-B600A1530A46}" type="slidenum">
              <a:rPr lang="en-US" smtClean="0"/>
              <a:t>‹#›</a:t>
            </a:fld>
            <a:endParaRPr lang="en-US"/>
          </a:p>
        </p:txBody>
      </p:sp>
    </p:spTree>
    <p:extLst>
      <p:ext uri="{BB962C8B-B14F-4D97-AF65-F5344CB8AC3E}">
        <p14:creationId xmlns:p14="http://schemas.microsoft.com/office/powerpoint/2010/main" val="3468249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709AC30-EA0B-7B4E-B686-06F984C2A7ED}" type="datetimeFigureOut">
              <a:rPr lang="en-US" smtClean="0"/>
              <a:t>11/30/21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32FC3F6-AA26-B648-AEBE-B600A1530A46}" type="slidenum">
              <a:rPr lang="en-US" smtClean="0"/>
              <a:t>‹#›</a:t>
            </a:fld>
            <a:endParaRPr lang="en-US"/>
          </a:p>
        </p:txBody>
      </p:sp>
    </p:spTree>
    <p:extLst>
      <p:ext uri="{BB962C8B-B14F-4D97-AF65-F5344CB8AC3E}">
        <p14:creationId xmlns:p14="http://schemas.microsoft.com/office/powerpoint/2010/main" val="1685779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D709AC30-EA0B-7B4E-B686-06F984C2A7ED}" type="datetimeFigureOut">
              <a:rPr lang="en-US" smtClean="0"/>
              <a:t>11/30/21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32FC3F6-AA26-B648-AEBE-B600A1530A46}" type="slidenum">
              <a:rPr lang="en-US" smtClean="0"/>
              <a:t>‹#›</a:t>
            </a:fld>
            <a:endParaRPr lang="en-US"/>
          </a:p>
        </p:txBody>
      </p:sp>
    </p:spTree>
    <p:extLst>
      <p:ext uri="{BB962C8B-B14F-4D97-AF65-F5344CB8AC3E}">
        <p14:creationId xmlns:p14="http://schemas.microsoft.com/office/powerpoint/2010/main" val="2235190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09AC30-EA0B-7B4E-B686-06F984C2A7ED}" type="datetimeFigureOut">
              <a:rPr lang="en-US" smtClean="0"/>
              <a:t>11/30/21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2FC3F6-AA26-B648-AEBE-B600A1530A46}" type="slidenum">
              <a:rPr lang="en-US" smtClean="0"/>
              <a:t>‹#›</a:t>
            </a:fld>
            <a:endParaRPr lang="en-US"/>
          </a:p>
        </p:txBody>
      </p:sp>
    </p:spTree>
    <p:extLst>
      <p:ext uri="{BB962C8B-B14F-4D97-AF65-F5344CB8AC3E}">
        <p14:creationId xmlns:p14="http://schemas.microsoft.com/office/powerpoint/2010/main" val="1888425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t="-9000" b="-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709AC30-EA0B-7B4E-B686-06F984C2A7ED}" type="datetimeFigureOut">
              <a:rPr lang="en-US" smtClean="0"/>
              <a:t>11/30/21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32FC3F6-AA26-B648-AEBE-B600A1530A46}" type="slidenum">
              <a:rPr lang="en-US" smtClean="0"/>
              <a:t>‹#›</a:t>
            </a:fld>
            <a:endParaRPr lang="en-US"/>
          </a:p>
        </p:txBody>
      </p:sp>
    </p:spTree>
    <p:extLst>
      <p:ext uri="{BB962C8B-B14F-4D97-AF65-F5344CB8AC3E}">
        <p14:creationId xmlns:p14="http://schemas.microsoft.com/office/powerpoint/2010/main" val="3962628916"/>
      </p:ext>
    </p:extLst>
  </p:cSld>
  <p:clrMap bg1="dk1" tx1="lt1" bg2="dk2" tx2="lt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 id="2147484248" r:id="rId12"/>
    <p:sldLayoutId id="2147484249" r:id="rId13"/>
    <p:sldLayoutId id="2147484250" r:id="rId14"/>
    <p:sldLayoutId id="2147484251" r:id="rId15"/>
    <p:sldLayoutId id="2147484252" r:id="rId16"/>
    <p:sldLayoutId id="214748425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6B952-C961-A446-89A3-A487C0B4CFEA}"/>
              </a:ext>
            </a:extLst>
          </p:cNvPr>
          <p:cNvSpPr>
            <a:spLocks noGrp="1"/>
          </p:cNvSpPr>
          <p:nvPr>
            <p:ph type="ctrTitle"/>
          </p:nvPr>
        </p:nvSpPr>
        <p:spPr>
          <a:xfrm>
            <a:off x="1407559" y="1132637"/>
            <a:ext cx="9376881" cy="2387600"/>
          </a:xfrm>
        </p:spPr>
        <p:txBody>
          <a:bodyPr/>
          <a:lstStyle/>
          <a:p>
            <a:r>
              <a:rPr lang="en-US" dirty="0"/>
              <a:t>Principles of Theater Practices</a:t>
            </a:r>
          </a:p>
        </p:txBody>
      </p:sp>
      <p:sp>
        <p:nvSpPr>
          <p:cNvPr id="3" name="Subtitle 2">
            <a:extLst>
              <a:ext uri="{FF2B5EF4-FFF2-40B4-BE49-F238E27FC236}">
                <a16:creationId xmlns:a16="http://schemas.microsoft.com/office/drawing/2014/main" id="{DC16AE30-3DD5-AC40-92CF-48C762BC4186}"/>
              </a:ext>
            </a:extLst>
          </p:cNvPr>
          <p:cNvSpPr>
            <a:spLocks noGrp="1"/>
          </p:cNvSpPr>
          <p:nvPr>
            <p:ph type="subTitle" idx="1"/>
          </p:nvPr>
        </p:nvSpPr>
        <p:spPr>
          <a:xfrm>
            <a:off x="1154956" y="4777380"/>
            <a:ext cx="3992080" cy="322521"/>
          </a:xfrm>
          <a:solidFill>
            <a:schemeClr val="bg1">
              <a:lumMod val="50000"/>
              <a:lumOff val="50000"/>
            </a:schemeClr>
          </a:solidFill>
        </p:spPr>
        <p:txBody>
          <a:bodyPr>
            <a:normAutofit fontScale="85000" lnSpcReduction="20000"/>
          </a:bodyPr>
          <a:lstStyle/>
          <a:p>
            <a:r>
              <a:rPr lang="en-US" dirty="0"/>
              <a:t>Module 9 – Business applications</a:t>
            </a:r>
          </a:p>
        </p:txBody>
      </p:sp>
    </p:spTree>
    <p:extLst>
      <p:ext uri="{BB962C8B-B14F-4D97-AF65-F5344CB8AC3E}">
        <p14:creationId xmlns:p14="http://schemas.microsoft.com/office/powerpoint/2010/main" val="3049851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424A7-5907-874C-961D-308A396AF4A4}"/>
              </a:ext>
            </a:extLst>
          </p:cNvPr>
          <p:cNvSpPr>
            <a:spLocks noGrp="1"/>
          </p:cNvSpPr>
          <p:nvPr>
            <p:ph type="title"/>
          </p:nvPr>
        </p:nvSpPr>
        <p:spPr/>
        <p:txBody>
          <a:bodyPr/>
          <a:lstStyle/>
          <a:p>
            <a:r>
              <a:rPr lang="en-US" dirty="0"/>
              <a:t>What about if you want to bring in artists</a:t>
            </a:r>
          </a:p>
        </p:txBody>
      </p:sp>
      <p:sp>
        <p:nvSpPr>
          <p:cNvPr id="3" name="Content Placeholder 2">
            <a:extLst>
              <a:ext uri="{FF2B5EF4-FFF2-40B4-BE49-F238E27FC236}">
                <a16:creationId xmlns:a16="http://schemas.microsoft.com/office/drawing/2014/main" id="{A0973365-3840-2E48-939E-6B67CB5CEB82}"/>
              </a:ext>
            </a:extLst>
          </p:cNvPr>
          <p:cNvSpPr>
            <a:spLocks noGrp="1"/>
          </p:cNvSpPr>
          <p:nvPr>
            <p:ph sz="half" idx="1"/>
          </p:nvPr>
        </p:nvSpPr>
        <p:spPr>
          <a:xfrm>
            <a:off x="1103312" y="2060575"/>
            <a:ext cx="4665892" cy="4195763"/>
          </a:xfrm>
        </p:spPr>
        <p:txBody>
          <a:bodyPr/>
          <a:lstStyle/>
          <a:p>
            <a:r>
              <a:rPr lang="en-US" dirty="0"/>
              <a:t>When you bring in artists/performers, their manager will present a rider</a:t>
            </a:r>
          </a:p>
          <a:p>
            <a:r>
              <a:rPr lang="en-US" dirty="0"/>
              <a:t>A rider is a document that outlines the requests/demands of the environment in order for the artist to perform – this is contractual</a:t>
            </a:r>
          </a:p>
          <a:p>
            <a:r>
              <a:rPr lang="en-US" dirty="0"/>
              <a:t>The information in a rider outlines performance area necessities as well as backstage accommodations </a:t>
            </a:r>
          </a:p>
          <a:p>
            <a:r>
              <a:rPr lang="en-US" dirty="0"/>
              <a:t>Any changes have to be amended prior to accepting the rider from both parties</a:t>
            </a:r>
          </a:p>
        </p:txBody>
      </p:sp>
      <p:pic>
        <p:nvPicPr>
          <p:cNvPr id="4100" name="Picture 4">
            <a:extLst>
              <a:ext uri="{FF2B5EF4-FFF2-40B4-BE49-F238E27FC236}">
                <a16:creationId xmlns:a16="http://schemas.microsoft.com/office/drawing/2014/main" id="{12AA6C58-86D8-E840-BA30-9B70106FD95F}"/>
              </a:ext>
            </a:extLst>
          </p:cNvPr>
          <p:cNvPicPr>
            <a:picLocks noGrp="1" noChangeAspect="1" noChangeArrowheads="1"/>
          </p:cNvPicPr>
          <p:nvPr>
            <p:ph sz="half" idx="2"/>
          </p:nvPr>
        </p:nvPicPr>
        <p:blipFill rotWithShape="1">
          <a:blip r:embed="rId2">
            <a:extLst>
              <a:ext uri="{BEBA8EAE-BF5A-486C-A8C5-ECC9F3942E4B}">
                <a14:imgProps xmlns:a14="http://schemas.microsoft.com/office/drawing/2010/main">
                  <a14:imgLayer r:embed="rId3">
                    <a14:imgEffect>
                      <a14:backgroundRemoval t="9178" b="82602" l="10000" r="90000"/>
                    </a14:imgEffect>
                  </a14:imgLayer>
                </a14:imgProps>
              </a:ext>
              <a:ext uri="{28A0092B-C50C-407E-A947-70E740481C1C}">
                <a14:useLocalDpi xmlns:a14="http://schemas.microsoft.com/office/drawing/2010/main" val="0"/>
              </a:ext>
            </a:extLst>
          </a:blip>
          <a:srcRect b="8220"/>
          <a:stretch/>
        </p:blipFill>
        <p:spPr bwMode="auto">
          <a:xfrm>
            <a:off x="7403339" y="1853248"/>
            <a:ext cx="4015287" cy="437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43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2C0F4-2E4C-C74B-8BF9-212999CF93E2}"/>
              </a:ext>
            </a:extLst>
          </p:cNvPr>
          <p:cNvSpPr>
            <a:spLocks noGrp="1"/>
          </p:cNvSpPr>
          <p:nvPr>
            <p:ph type="title"/>
          </p:nvPr>
        </p:nvSpPr>
        <p:spPr/>
        <p:txBody>
          <a:bodyPr/>
          <a:lstStyle/>
          <a:p>
            <a:r>
              <a:rPr lang="en-US" dirty="0"/>
              <a:t>Artists can be particular </a:t>
            </a:r>
          </a:p>
        </p:txBody>
      </p:sp>
      <p:sp>
        <p:nvSpPr>
          <p:cNvPr id="3" name="Content Placeholder 2">
            <a:extLst>
              <a:ext uri="{FF2B5EF4-FFF2-40B4-BE49-F238E27FC236}">
                <a16:creationId xmlns:a16="http://schemas.microsoft.com/office/drawing/2014/main" id="{B6138D33-AF68-C348-9416-7CC549040642}"/>
              </a:ext>
            </a:extLst>
          </p:cNvPr>
          <p:cNvSpPr>
            <a:spLocks noGrp="1"/>
          </p:cNvSpPr>
          <p:nvPr>
            <p:ph sz="half" idx="1"/>
          </p:nvPr>
        </p:nvSpPr>
        <p:spPr/>
        <p:txBody>
          <a:bodyPr>
            <a:normAutofit/>
          </a:bodyPr>
          <a:lstStyle/>
          <a:p>
            <a:r>
              <a:rPr lang="en-US" b="1" dirty="0"/>
              <a:t>Van Halen – No Brown M&amp;Ms</a:t>
            </a:r>
            <a:endParaRPr lang="en-US" dirty="0"/>
          </a:p>
          <a:p>
            <a:pPr marL="0" indent="0">
              <a:buNone/>
            </a:pPr>
            <a:r>
              <a:rPr lang="en-US" dirty="0"/>
              <a:t>Van Halen’s 1982 Rider infamously stipulated that under no circumstances were there to be brown M&amp;Ms. </a:t>
            </a:r>
          </a:p>
          <a:p>
            <a:pPr marL="0" indent="0">
              <a:buNone/>
            </a:pPr>
            <a:r>
              <a:rPr lang="en-US" dirty="0"/>
              <a:t>it was recently revealed that this very specific request was included to test whether promoters were reading the rider and contract thoroughly. If the band got to the green room to discover brown M&amp;Ms they knew it was highly likely that another more important detail was missed.</a:t>
            </a:r>
          </a:p>
        </p:txBody>
      </p:sp>
      <p:sp>
        <p:nvSpPr>
          <p:cNvPr id="4" name="Content Placeholder 3">
            <a:extLst>
              <a:ext uri="{FF2B5EF4-FFF2-40B4-BE49-F238E27FC236}">
                <a16:creationId xmlns:a16="http://schemas.microsoft.com/office/drawing/2014/main" id="{E76DBE54-6D2E-D548-ACE7-AE1CF04FE8AB}"/>
              </a:ext>
            </a:extLst>
          </p:cNvPr>
          <p:cNvSpPr>
            <a:spLocks noGrp="1"/>
          </p:cNvSpPr>
          <p:nvPr>
            <p:ph sz="half" idx="2"/>
          </p:nvPr>
        </p:nvSpPr>
        <p:spPr>
          <a:xfrm>
            <a:off x="7125075" y="2056093"/>
            <a:ext cx="4396341" cy="4200245"/>
          </a:xfrm>
        </p:spPr>
        <p:txBody>
          <a:bodyPr>
            <a:normAutofit/>
          </a:bodyPr>
          <a:lstStyle/>
          <a:p>
            <a:r>
              <a:rPr lang="en-US" b="1" dirty="0"/>
              <a:t>Mariah Carey – Kittens</a:t>
            </a:r>
            <a:endParaRPr lang="en-US" dirty="0"/>
          </a:p>
          <a:p>
            <a:pPr marL="0" indent="0">
              <a:buNone/>
            </a:pPr>
            <a:endParaRPr lang="en-US" dirty="0"/>
          </a:p>
          <a:p>
            <a:pPr marL="0" indent="0">
              <a:buNone/>
            </a:pPr>
            <a:r>
              <a:rPr lang="en-US" dirty="0"/>
              <a:t>Mariah Carey has been known to request 20 white kittens and 100 doves. The venue in question did manage to source the doves but fortunately health &amp; safety stepped in to veto the kittens.</a:t>
            </a:r>
          </a:p>
          <a:p>
            <a:pPr marL="0" indent="0">
              <a:buNone/>
            </a:pPr>
            <a:r>
              <a:rPr lang="en-US" dirty="0"/>
              <a:t>Also make sure you’ve got a lift or the green room is on the ground floor – Mariah doesn’t do stairs.</a:t>
            </a:r>
          </a:p>
        </p:txBody>
      </p:sp>
    </p:spTree>
    <p:extLst>
      <p:ext uri="{BB962C8B-B14F-4D97-AF65-F5344CB8AC3E}">
        <p14:creationId xmlns:p14="http://schemas.microsoft.com/office/powerpoint/2010/main" val="1025947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162B0-6361-1249-A7E7-C999029D3B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E63288E-B570-4B45-B6F1-7A72D657D087}"/>
              </a:ext>
            </a:extLst>
          </p:cNvPr>
          <p:cNvSpPr>
            <a:spLocks noGrp="1"/>
          </p:cNvSpPr>
          <p:nvPr>
            <p:ph sz="half" idx="1"/>
          </p:nvPr>
        </p:nvSpPr>
        <p:spPr/>
        <p:txBody>
          <a:bodyPr>
            <a:normAutofit/>
          </a:bodyPr>
          <a:lstStyle/>
          <a:p>
            <a:r>
              <a:rPr lang="en-US" b="1" dirty="0"/>
              <a:t>Katy Perry – Mute Driver</a:t>
            </a:r>
            <a:endParaRPr lang="en-US" dirty="0"/>
          </a:p>
          <a:p>
            <a:pPr marL="0" indent="0">
              <a:buNone/>
            </a:pPr>
            <a:r>
              <a:rPr lang="en-US" dirty="0"/>
              <a:t>Backstage ambiance is very important to Katy Perry. </a:t>
            </a:r>
          </a:p>
          <a:p>
            <a:pPr marL="0" indent="0">
              <a:buNone/>
            </a:pPr>
            <a:r>
              <a:rPr lang="en-US" dirty="0"/>
              <a:t>Her green room is draped in beige or baby pink material and decorated with ornate French standing lamps. </a:t>
            </a:r>
          </a:p>
          <a:p>
            <a:pPr marL="0" indent="0">
              <a:buNone/>
            </a:pPr>
            <a:r>
              <a:rPr lang="en-US" dirty="0"/>
              <a:t>Her rider goes into very specific detail about a few matters; there may be ‘ABSOLUTELY NO CARNATIONS’ in the flower arrangement and the driver ‘will not start a conversation with the client’</a:t>
            </a:r>
          </a:p>
          <a:p>
            <a:endParaRPr lang="en-US" dirty="0"/>
          </a:p>
        </p:txBody>
      </p:sp>
      <p:sp>
        <p:nvSpPr>
          <p:cNvPr id="4" name="Content Placeholder 3">
            <a:extLst>
              <a:ext uri="{FF2B5EF4-FFF2-40B4-BE49-F238E27FC236}">
                <a16:creationId xmlns:a16="http://schemas.microsoft.com/office/drawing/2014/main" id="{70C7B4B8-9277-F449-895E-385C188263CB}"/>
              </a:ext>
            </a:extLst>
          </p:cNvPr>
          <p:cNvSpPr>
            <a:spLocks noGrp="1"/>
          </p:cNvSpPr>
          <p:nvPr>
            <p:ph sz="half" idx="2"/>
          </p:nvPr>
        </p:nvSpPr>
        <p:spPr>
          <a:xfrm>
            <a:off x="7002526" y="2066107"/>
            <a:ext cx="4396341" cy="4200245"/>
          </a:xfrm>
        </p:spPr>
        <p:txBody>
          <a:bodyPr>
            <a:normAutofit/>
          </a:bodyPr>
          <a:lstStyle/>
          <a:p>
            <a:r>
              <a:rPr lang="en-US" b="1" dirty="0"/>
              <a:t>Britney Spears – Fish &amp; Chip Supper</a:t>
            </a:r>
            <a:endParaRPr lang="en-US" dirty="0"/>
          </a:p>
          <a:p>
            <a:pPr marL="0" indent="0">
              <a:buNone/>
            </a:pPr>
            <a:endParaRPr lang="en-US" dirty="0"/>
          </a:p>
          <a:p>
            <a:pPr marL="0" indent="0">
              <a:buNone/>
            </a:pPr>
            <a:r>
              <a:rPr lang="en-US" dirty="0"/>
              <a:t>In 2011, her rider included a fish &amp; chip supper and a frame photograph of Princess Diana.</a:t>
            </a:r>
          </a:p>
          <a:p>
            <a:pPr marL="0" indent="0">
              <a:buNone/>
            </a:pPr>
            <a:r>
              <a:rPr lang="en-US" dirty="0"/>
              <a:t>McDonalds Cheeseburgers without the buns and 100 figs and prunes were also required. </a:t>
            </a:r>
          </a:p>
          <a:p>
            <a:endParaRPr lang="en-US" dirty="0"/>
          </a:p>
        </p:txBody>
      </p:sp>
    </p:spTree>
    <p:extLst>
      <p:ext uri="{BB962C8B-B14F-4D97-AF65-F5344CB8AC3E}">
        <p14:creationId xmlns:p14="http://schemas.microsoft.com/office/powerpoint/2010/main" val="1933003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059A2-C50C-0743-80BE-AE4A986669C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A417769-C9C2-4D4C-86AD-AFE6292BFDF9}"/>
              </a:ext>
            </a:extLst>
          </p:cNvPr>
          <p:cNvSpPr>
            <a:spLocks noGrp="1"/>
          </p:cNvSpPr>
          <p:nvPr>
            <p:ph sz="half" idx="1"/>
          </p:nvPr>
        </p:nvSpPr>
        <p:spPr/>
        <p:txBody>
          <a:bodyPr/>
          <a:lstStyle/>
          <a:p>
            <a:r>
              <a:rPr lang="en-US" b="1" dirty="0"/>
              <a:t>Eminem</a:t>
            </a:r>
            <a:endParaRPr lang="en-US" dirty="0"/>
          </a:p>
          <a:p>
            <a:pPr marL="0" indent="0">
              <a:buNone/>
            </a:pPr>
            <a:endParaRPr lang="en-US" dirty="0"/>
          </a:p>
          <a:p>
            <a:pPr marL="0" indent="0">
              <a:buNone/>
            </a:pPr>
            <a:r>
              <a:rPr lang="en-US" dirty="0"/>
              <a:t>For a 2011 show in Northern Ireland Eminem was very specific about the brands of food and drink he wanted as well as his need for work out gear on site, but the oddest inclusion was the requirement of a Koi Carp pond</a:t>
            </a:r>
          </a:p>
        </p:txBody>
      </p:sp>
      <p:sp>
        <p:nvSpPr>
          <p:cNvPr id="4" name="Content Placeholder 3">
            <a:extLst>
              <a:ext uri="{FF2B5EF4-FFF2-40B4-BE49-F238E27FC236}">
                <a16:creationId xmlns:a16="http://schemas.microsoft.com/office/drawing/2014/main" id="{222543AB-90ED-A746-861E-47A8EF76826A}"/>
              </a:ext>
            </a:extLst>
          </p:cNvPr>
          <p:cNvSpPr>
            <a:spLocks noGrp="1"/>
          </p:cNvSpPr>
          <p:nvPr>
            <p:ph sz="half" idx="2"/>
          </p:nvPr>
        </p:nvSpPr>
        <p:spPr>
          <a:xfrm>
            <a:off x="7191062" y="2056093"/>
            <a:ext cx="4396341" cy="4200245"/>
          </a:xfrm>
        </p:spPr>
        <p:txBody>
          <a:bodyPr/>
          <a:lstStyle/>
          <a:p>
            <a:r>
              <a:rPr lang="en-US" b="1" dirty="0"/>
              <a:t>Beyoncé </a:t>
            </a:r>
          </a:p>
          <a:p>
            <a:endParaRPr lang="en-US" b="1" dirty="0"/>
          </a:p>
          <a:p>
            <a:pPr marL="0" indent="0">
              <a:buNone/>
            </a:pPr>
            <a:r>
              <a:rPr lang="en-US" dirty="0"/>
              <a:t>Beyoncé demands her dressing room be kept at 78 degrees and asks for chicken legs "HEAVILY SEASONED" with cayenne pepper and rose-scented candles. And don't have Coca-Cola products anywhere near her — Beyoncé can only be seen with Pepsi products due to a contractual agreement</a:t>
            </a:r>
          </a:p>
        </p:txBody>
      </p:sp>
    </p:spTree>
    <p:extLst>
      <p:ext uri="{BB962C8B-B14F-4D97-AF65-F5344CB8AC3E}">
        <p14:creationId xmlns:p14="http://schemas.microsoft.com/office/powerpoint/2010/main" val="3733777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615FE-E363-ED4B-AA43-2A3EBF3C2149}"/>
              </a:ext>
            </a:extLst>
          </p:cNvPr>
          <p:cNvSpPr>
            <a:spLocks noGrp="1"/>
          </p:cNvSpPr>
          <p:nvPr>
            <p:ph type="title"/>
          </p:nvPr>
        </p:nvSpPr>
        <p:spPr/>
        <p:txBody>
          <a:bodyPr/>
          <a:lstStyle/>
          <a:p>
            <a:r>
              <a:rPr lang="en-US" dirty="0"/>
              <a:t>Getting mor specific</a:t>
            </a:r>
          </a:p>
        </p:txBody>
      </p:sp>
      <p:sp>
        <p:nvSpPr>
          <p:cNvPr id="3" name="Content Placeholder 2">
            <a:extLst>
              <a:ext uri="{FF2B5EF4-FFF2-40B4-BE49-F238E27FC236}">
                <a16:creationId xmlns:a16="http://schemas.microsoft.com/office/drawing/2014/main" id="{B0AF87BD-B954-374D-9A6C-98672E5A5918}"/>
              </a:ext>
            </a:extLst>
          </p:cNvPr>
          <p:cNvSpPr>
            <a:spLocks noGrp="1"/>
          </p:cNvSpPr>
          <p:nvPr>
            <p:ph sz="half" idx="1"/>
          </p:nvPr>
        </p:nvSpPr>
        <p:spPr>
          <a:xfrm>
            <a:off x="1103312" y="2060575"/>
            <a:ext cx="4901562" cy="4195763"/>
          </a:xfrm>
        </p:spPr>
        <p:txBody>
          <a:bodyPr>
            <a:noAutofit/>
          </a:bodyPr>
          <a:lstStyle/>
          <a:p>
            <a:r>
              <a:rPr lang="en-US" sz="1200" b="1" dirty="0"/>
              <a:t>Adele </a:t>
            </a:r>
          </a:p>
          <a:p>
            <a:pPr marL="0" indent="0">
              <a:buNone/>
            </a:pPr>
            <a:r>
              <a:rPr lang="en-US" sz="1200" dirty="0"/>
              <a:t>12 Small bottles still (non-carbonated) spring water (at room temperature)</a:t>
            </a:r>
          </a:p>
          <a:p>
            <a:pPr marL="0" indent="0">
              <a:buNone/>
            </a:pPr>
            <a:r>
              <a:rPr lang="en-US" sz="1200" dirty="0"/>
              <a:t>1 Electric kettle for BOILING water</a:t>
            </a:r>
          </a:p>
          <a:p>
            <a:pPr marL="0" indent="0">
              <a:buNone/>
            </a:pPr>
            <a:r>
              <a:rPr lang="en-US" sz="1200" dirty="0"/>
              <a:t>6 Large mugs for tea. All mugs should be new, washed and dried.</a:t>
            </a:r>
          </a:p>
          <a:p>
            <a:pPr marL="0" indent="0">
              <a:buNone/>
            </a:pPr>
            <a:r>
              <a:rPr lang="en-US" sz="1200" dirty="0"/>
              <a:t>6 metal teaspoons</a:t>
            </a:r>
          </a:p>
          <a:p>
            <a:pPr marL="0" indent="0">
              <a:buNone/>
            </a:pPr>
            <a:r>
              <a:rPr lang="en-US" sz="1200" dirty="0"/>
              <a:t>2 "Squeezy" bottles clear honey (not organic) </a:t>
            </a:r>
          </a:p>
          <a:p>
            <a:pPr marL="0" indent="0">
              <a:buNone/>
            </a:pPr>
            <a:r>
              <a:rPr lang="en-US" sz="1200" dirty="0"/>
              <a:t>1 Bottle very best quality red wine (Italian, French or Spanish)</a:t>
            </a:r>
          </a:p>
          <a:p>
            <a:pPr marL="0" indent="0">
              <a:buNone/>
            </a:pPr>
            <a:r>
              <a:rPr lang="en-US" sz="1200" dirty="0"/>
              <a:t>1 Assortment of chewing gum</a:t>
            </a:r>
          </a:p>
          <a:p>
            <a:pPr marL="0" indent="0">
              <a:buNone/>
            </a:pPr>
            <a:r>
              <a:rPr lang="en-US" sz="1200" dirty="0"/>
              <a:t>1 Pack Marlboro Light plus 1 disposable cigarette lighter</a:t>
            </a:r>
          </a:p>
          <a:p>
            <a:pPr marL="0" indent="0">
              <a:buNone/>
            </a:pPr>
            <a:r>
              <a:rPr lang="en-US" sz="1200" dirty="0"/>
              <a:t>1 Small selection fresh fruit, to include bananas, apples, grapes, fresh berries NO CITRUS FRUIT!</a:t>
            </a:r>
          </a:p>
          <a:p>
            <a:pPr marL="0" indent="0">
              <a:buNone/>
            </a:pPr>
            <a:r>
              <a:rPr lang="en-US" sz="1200" dirty="0"/>
              <a:t>1 Small plate of assorted freshly made, individually wrapped sandwiches, to include chicken salad. Sandwiches must NOT contain tomatoes, vinegar, chili or citrus fruit </a:t>
            </a:r>
          </a:p>
        </p:txBody>
      </p:sp>
      <p:sp>
        <p:nvSpPr>
          <p:cNvPr id="4" name="Content Placeholder 3">
            <a:extLst>
              <a:ext uri="{FF2B5EF4-FFF2-40B4-BE49-F238E27FC236}">
                <a16:creationId xmlns:a16="http://schemas.microsoft.com/office/drawing/2014/main" id="{626FD5AC-1B9F-3E42-A8C1-C0A1F8F2A0F5}"/>
              </a:ext>
            </a:extLst>
          </p:cNvPr>
          <p:cNvSpPr>
            <a:spLocks noGrp="1"/>
          </p:cNvSpPr>
          <p:nvPr>
            <p:ph sz="half" idx="2"/>
          </p:nvPr>
        </p:nvSpPr>
        <p:spPr>
          <a:xfrm>
            <a:off x="7615268" y="2056093"/>
            <a:ext cx="4396341" cy="4200245"/>
          </a:xfrm>
        </p:spPr>
        <p:txBody>
          <a:bodyPr>
            <a:noAutofit/>
          </a:bodyPr>
          <a:lstStyle/>
          <a:p>
            <a:r>
              <a:rPr lang="en-US" sz="1200" b="1" dirty="0"/>
              <a:t>Kanye West</a:t>
            </a:r>
          </a:p>
          <a:p>
            <a:pPr marL="0" indent="0">
              <a:buNone/>
            </a:pPr>
            <a:r>
              <a:rPr lang="en-US" sz="1200" dirty="0"/>
              <a:t>1 Tub Plain Yogurt for dipping</a:t>
            </a:r>
            <a:br>
              <a:rPr lang="en-US" sz="1200" dirty="0"/>
            </a:br>
            <a:br>
              <a:rPr lang="en-US" sz="1200" dirty="0"/>
            </a:br>
            <a:r>
              <a:rPr lang="en-US" sz="1200" dirty="0"/>
              <a:t>4 small Yoplait Yogurt </a:t>
            </a:r>
            <a:br>
              <a:rPr lang="en-US" sz="1200" dirty="0"/>
            </a:br>
            <a:br>
              <a:rPr lang="en-US" sz="1200" dirty="0"/>
            </a:br>
            <a:r>
              <a:rPr lang="en-US" sz="1200" dirty="0"/>
              <a:t>1 Bowl of assorted nuts</a:t>
            </a:r>
            <a:br>
              <a:rPr lang="en-US" sz="1200" dirty="0"/>
            </a:br>
            <a:br>
              <a:rPr lang="en-US" sz="1200" dirty="0"/>
            </a:br>
            <a:r>
              <a:rPr lang="en-US" sz="1200" dirty="0"/>
              <a:t>1 Bowl of Sunkist Salted Pistachio Nuts (No Red Coloring)</a:t>
            </a:r>
            <a:br>
              <a:rPr lang="en-US" sz="1200" dirty="0"/>
            </a:br>
            <a:br>
              <a:rPr lang="en-US" sz="1200" dirty="0"/>
            </a:br>
            <a:r>
              <a:rPr lang="en-US" sz="1200" dirty="0"/>
              <a:t>2 Packs of Extra Chewing Gum</a:t>
            </a:r>
            <a:br>
              <a:rPr lang="en-US" sz="1200" dirty="0"/>
            </a:br>
            <a:br>
              <a:rPr lang="en-US" sz="1200" dirty="0"/>
            </a:br>
            <a:r>
              <a:rPr lang="en-US" sz="1200" dirty="0"/>
              <a:t>1 Bottle of Hot Sauce (Tabasco, Caribbean Type)</a:t>
            </a:r>
            <a:br>
              <a:rPr lang="en-US" sz="1200" dirty="0"/>
            </a:br>
            <a:br>
              <a:rPr lang="en-US" sz="1200" dirty="0"/>
            </a:br>
            <a:r>
              <a:rPr lang="en-US" sz="1200" dirty="0"/>
              <a:t>1 Box of Toothpicks</a:t>
            </a:r>
            <a:br>
              <a:rPr lang="en-US" sz="1200" dirty="0"/>
            </a:br>
            <a:br>
              <a:rPr lang="en-US" sz="1200" dirty="0"/>
            </a:br>
            <a:r>
              <a:rPr lang="en-US" sz="1200" dirty="0"/>
              <a:t>1 750 ml bottle of Hennessey Liquor</a:t>
            </a:r>
            <a:br>
              <a:rPr lang="en-US" sz="1200" dirty="0"/>
            </a:br>
            <a:br>
              <a:rPr lang="en-US" sz="1200" dirty="0"/>
            </a:br>
            <a:r>
              <a:rPr lang="en-US" sz="1200" dirty="0"/>
              <a:t>1 750 ml bottle of SKY or Absolut Vodka</a:t>
            </a:r>
            <a:br>
              <a:rPr lang="en-US" sz="1200" dirty="0"/>
            </a:br>
            <a:br>
              <a:rPr lang="en-US" sz="1200" dirty="0"/>
            </a:br>
            <a:r>
              <a:rPr lang="en-US" sz="1200" dirty="0"/>
              <a:t>1 Bottle of Patron Silver Tequila</a:t>
            </a:r>
            <a:br>
              <a:rPr lang="en-US" sz="1200" dirty="0"/>
            </a:br>
            <a:br>
              <a:rPr lang="en-US" sz="1200" dirty="0"/>
            </a:br>
            <a:r>
              <a:rPr lang="en-US" sz="1200" dirty="0"/>
              <a:t>4 Six Packs of Heineken Beer</a:t>
            </a:r>
          </a:p>
        </p:txBody>
      </p:sp>
    </p:spTree>
    <p:extLst>
      <p:ext uri="{BB962C8B-B14F-4D97-AF65-F5344CB8AC3E}">
        <p14:creationId xmlns:p14="http://schemas.microsoft.com/office/powerpoint/2010/main" val="530230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A073C-D04A-1247-84FF-6E6BA171B6A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122E7D6-E199-B349-BBD4-6C522D7E3B15}"/>
              </a:ext>
            </a:extLst>
          </p:cNvPr>
          <p:cNvSpPr>
            <a:spLocks noGrp="1"/>
          </p:cNvSpPr>
          <p:nvPr>
            <p:ph sz="half" idx="1"/>
          </p:nvPr>
        </p:nvSpPr>
        <p:spPr>
          <a:xfrm>
            <a:off x="826792" y="2060575"/>
            <a:ext cx="5269208" cy="4195763"/>
          </a:xfrm>
        </p:spPr>
        <p:txBody>
          <a:bodyPr>
            <a:noAutofit/>
          </a:bodyPr>
          <a:lstStyle/>
          <a:p>
            <a:r>
              <a:rPr lang="en-US" sz="1400" b="1" dirty="0"/>
              <a:t>Rihanna </a:t>
            </a:r>
          </a:p>
          <a:p>
            <a:pPr marL="0" indent="0">
              <a:buNone/>
            </a:pPr>
            <a:r>
              <a:rPr lang="en-US" sz="1400" dirty="0"/>
              <a:t>5 AC power outlets</a:t>
            </a:r>
          </a:p>
          <a:p>
            <a:pPr marL="0" indent="0">
              <a:buNone/>
            </a:pPr>
            <a:r>
              <a:rPr lang="en-US" sz="1400" dirty="0"/>
              <a:t>Adequate lighting for a "relaxed atmosphere"</a:t>
            </a:r>
          </a:p>
          <a:p>
            <a:pPr marL="0" indent="0">
              <a:buNone/>
            </a:pPr>
            <a:r>
              <a:rPr lang="en-US" sz="1400" dirty="0"/>
              <a:t>White drapes to cover lockers and/or brick</a:t>
            </a:r>
          </a:p>
          <a:p>
            <a:pPr marL="0" indent="0">
              <a:buNone/>
            </a:pPr>
            <a:r>
              <a:rPr lang="en-US" sz="1400" dirty="0"/>
              <a:t>1 Humidifier</a:t>
            </a:r>
          </a:p>
          <a:p>
            <a:pPr marL="0" indent="0">
              <a:buNone/>
            </a:pPr>
            <a:r>
              <a:rPr lang="en-US" sz="1400" dirty="0"/>
              <a:t>1 Large throw rug — plush and animal print (Cheetah, Leopard) … must be CLEAN, as she will walk on it barefoot.</a:t>
            </a:r>
          </a:p>
          <a:p>
            <a:pPr marL="0" indent="0">
              <a:buNone/>
            </a:pPr>
            <a:r>
              <a:rPr lang="en-US" sz="1400" dirty="0"/>
              <a:t>Pipe and Drape the room in Dark Blue or Black drapes with Icy Blue Chiffon draped nicely on top</a:t>
            </a:r>
          </a:p>
          <a:p>
            <a:pPr marL="0" indent="0">
              <a:buNone/>
            </a:pPr>
            <a:r>
              <a:rPr lang="en-US" sz="1400" dirty="0"/>
              <a:t>6 Candles — Archipelago Black Forest (if you can't get these, please let me know ASAP as we have a 2nd choice of candle for Ri).</a:t>
            </a:r>
          </a:p>
          <a:p>
            <a:pPr marL="0" indent="0">
              <a:buNone/>
            </a:pPr>
            <a:r>
              <a:rPr lang="en-US" sz="1400" dirty="0"/>
              <a:t>4 Small, clear, square vases with White Tulips, no foliage (2nd choice: White Casablanca Lilies no foliage, 3rd choice: White Freesia, no foliage)</a:t>
            </a:r>
          </a:p>
        </p:txBody>
      </p:sp>
      <p:sp>
        <p:nvSpPr>
          <p:cNvPr id="4" name="Content Placeholder 3">
            <a:extLst>
              <a:ext uri="{FF2B5EF4-FFF2-40B4-BE49-F238E27FC236}">
                <a16:creationId xmlns:a16="http://schemas.microsoft.com/office/drawing/2014/main" id="{AFEAF113-097E-2342-B631-863969243AEB}"/>
              </a:ext>
            </a:extLst>
          </p:cNvPr>
          <p:cNvSpPr>
            <a:spLocks noGrp="1"/>
          </p:cNvSpPr>
          <p:nvPr>
            <p:ph sz="half" idx="2"/>
          </p:nvPr>
        </p:nvSpPr>
        <p:spPr>
          <a:xfrm>
            <a:off x="7257050" y="2056093"/>
            <a:ext cx="4396341" cy="4200245"/>
          </a:xfrm>
        </p:spPr>
        <p:txBody>
          <a:bodyPr>
            <a:normAutofit fontScale="70000" lnSpcReduction="20000"/>
          </a:bodyPr>
          <a:lstStyle/>
          <a:p>
            <a:r>
              <a:rPr lang="en-US" b="1" dirty="0"/>
              <a:t>Paul McCartney</a:t>
            </a:r>
          </a:p>
          <a:p>
            <a:pPr marL="0" indent="0">
              <a:buNone/>
            </a:pPr>
            <a:r>
              <a:rPr lang="en-US" dirty="0"/>
              <a:t>All lamps must be halogen floor lamps with dimmer switch.</a:t>
            </a:r>
          </a:p>
          <a:p>
            <a:pPr marL="0" indent="0">
              <a:buNone/>
            </a:pPr>
            <a:r>
              <a:rPr lang="en-US" dirty="0"/>
              <a:t>Only animal free materials (cottons, denims, velour, etc.)</a:t>
            </a:r>
          </a:p>
          <a:p>
            <a:pPr marL="0" indent="0">
              <a:buNone/>
            </a:pPr>
            <a:r>
              <a:rPr lang="en-US" dirty="0"/>
              <a:t>Do not provide furniture made of any animal skin or print.</a:t>
            </a:r>
          </a:p>
          <a:p>
            <a:pPr marL="0" indent="0">
              <a:buNone/>
            </a:pPr>
            <a:r>
              <a:rPr lang="en-US" dirty="0"/>
              <a:t>Do not provide artificial versions of animal skin or print either.</a:t>
            </a:r>
          </a:p>
          <a:p>
            <a:pPr marL="0" indent="0">
              <a:buNone/>
            </a:pPr>
            <a:r>
              <a:rPr lang="en-US" dirty="0"/>
              <a:t>No leather seating is allowed in the black stretch limousine either.</a:t>
            </a:r>
          </a:p>
          <a:p>
            <a:pPr marL="0" indent="0">
              <a:buNone/>
            </a:pPr>
            <a:r>
              <a:rPr lang="en-US" dirty="0"/>
              <a:t>Arrange for a dry cleaner before arrival.</a:t>
            </a:r>
          </a:p>
          <a:p>
            <a:pPr marL="0" indent="0">
              <a:buNone/>
            </a:pPr>
            <a:r>
              <a:rPr lang="en-US" dirty="0"/>
              <a:t>6 Full and leafy floor plants, but no trees.</a:t>
            </a:r>
          </a:p>
          <a:p>
            <a:pPr marL="0" indent="0">
              <a:buNone/>
            </a:pPr>
            <a:r>
              <a:rPr lang="en-US" dirty="0"/>
              <a:t>We want plants that are just as full on the bottom as the top such as palm, bamboo, peace lilies, etc. No tree trunks!</a:t>
            </a:r>
          </a:p>
          <a:p>
            <a:pPr marL="0" indent="0">
              <a:buNone/>
            </a:pPr>
            <a:r>
              <a:rPr lang="en-US" dirty="0"/>
              <a:t>20 dozen clean towels outside of the production office.</a:t>
            </a:r>
          </a:p>
        </p:txBody>
      </p:sp>
    </p:spTree>
    <p:extLst>
      <p:ext uri="{BB962C8B-B14F-4D97-AF65-F5344CB8AC3E}">
        <p14:creationId xmlns:p14="http://schemas.microsoft.com/office/powerpoint/2010/main" val="1114443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37466-5896-5C43-9DBF-54F8B7E52FC4}"/>
              </a:ext>
            </a:extLst>
          </p:cNvPr>
          <p:cNvSpPr>
            <a:spLocks noGrp="1"/>
          </p:cNvSpPr>
          <p:nvPr>
            <p:ph type="title"/>
          </p:nvPr>
        </p:nvSpPr>
        <p:spPr/>
        <p:txBody>
          <a:bodyPr/>
          <a:lstStyle/>
          <a:p>
            <a:r>
              <a:rPr lang="en-US" dirty="0"/>
              <a:t>Snoop Dogg’s technical rider</a:t>
            </a:r>
          </a:p>
        </p:txBody>
      </p:sp>
      <p:pic>
        <p:nvPicPr>
          <p:cNvPr id="5122" name="Picture 2">
            <a:extLst>
              <a:ext uri="{FF2B5EF4-FFF2-40B4-BE49-F238E27FC236}">
                <a16:creationId xmlns:a16="http://schemas.microsoft.com/office/drawing/2014/main" id="{314C82A1-B17F-E14E-A809-06234E74D3D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87857" y="1961840"/>
            <a:ext cx="4718239" cy="398753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0EC63A5B-EE55-F149-94AE-7D0853E2DDA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833553" y="1258956"/>
            <a:ext cx="4044979" cy="5393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67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622EE84E-CBC4-DD4F-B928-9EADA3DCE3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853" y="0"/>
            <a:ext cx="51435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DA9CB091-F6D5-7D45-AB6F-E473CFA3FF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2353"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473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CE5A89E4-25FC-854F-BB1A-CD0265CE81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51435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F31E96CF-3FFE-F04C-BAB7-9BBEFD8B1A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211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E2C48F-DAE5-1E4C-9E5F-FE2FD8103557}"/>
              </a:ext>
            </a:extLst>
          </p:cNvPr>
          <p:cNvSpPr>
            <a:spLocks noGrp="1"/>
          </p:cNvSpPr>
          <p:nvPr>
            <p:ph type="title"/>
          </p:nvPr>
        </p:nvSpPr>
        <p:spPr/>
        <p:txBody>
          <a:bodyPr/>
          <a:lstStyle/>
          <a:p>
            <a:r>
              <a:rPr lang="en-US" dirty="0"/>
              <a:t>Costs to put on a production</a:t>
            </a:r>
          </a:p>
        </p:txBody>
      </p:sp>
      <p:sp>
        <p:nvSpPr>
          <p:cNvPr id="6" name="Content Placeholder 5">
            <a:extLst>
              <a:ext uri="{FF2B5EF4-FFF2-40B4-BE49-F238E27FC236}">
                <a16:creationId xmlns:a16="http://schemas.microsoft.com/office/drawing/2014/main" id="{1EC42E17-2EB0-194C-A799-CADA7438506E}"/>
              </a:ext>
            </a:extLst>
          </p:cNvPr>
          <p:cNvSpPr>
            <a:spLocks noGrp="1"/>
          </p:cNvSpPr>
          <p:nvPr>
            <p:ph sz="half" idx="1"/>
          </p:nvPr>
        </p:nvSpPr>
        <p:spPr/>
        <p:txBody>
          <a:bodyPr/>
          <a:lstStyle/>
          <a:p>
            <a:r>
              <a:rPr lang="en-US" dirty="0"/>
              <a:t>Rights</a:t>
            </a:r>
          </a:p>
          <a:p>
            <a:r>
              <a:rPr lang="en-US" dirty="0"/>
              <a:t>Director</a:t>
            </a:r>
          </a:p>
          <a:p>
            <a:r>
              <a:rPr lang="en-US" dirty="0"/>
              <a:t>Designers</a:t>
            </a:r>
          </a:p>
          <a:p>
            <a:r>
              <a:rPr lang="en-US" dirty="0"/>
              <a:t>Materials</a:t>
            </a:r>
          </a:p>
          <a:p>
            <a:r>
              <a:rPr lang="en-US" dirty="0"/>
              <a:t>Rehearsal space rent</a:t>
            </a:r>
          </a:p>
          <a:p>
            <a:r>
              <a:rPr lang="en-US" dirty="0"/>
              <a:t>Performance stage rent</a:t>
            </a:r>
          </a:p>
          <a:p>
            <a:r>
              <a:rPr lang="en-US" dirty="0"/>
              <a:t>Actors</a:t>
            </a:r>
          </a:p>
          <a:p>
            <a:r>
              <a:rPr lang="en-US" dirty="0"/>
              <a:t>Technicians</a:t>
            </a:r>
          </a:p>
          <a:p>
            <a:r>
              <a:rPr lang="en-US" dirty="0"/>
              <a:t>Advertising</a:t>
            </a:r>
          </a:p>
          <a:p>
            <a:endParaRPr lang="en-US" dirty="0"/>
          </a:p>
        </p:txBody>
      </p:sp>
      <p:pic>
        <p:nvPicPr>
          <p:cNvPr id="1026" name="Picture 2">
            <a:extLst>
              <a:ext uri="{FF2B5EF4-FFF2-40B4-BE49-F238E27FC236}">
                <a16:creationId xmlns:a16="http://schemas.microsoft.com/office/drawing/2014/main" id="{25F8BFCA-D3E7-E146-BC38-9302F547918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96000" y="1935733"/>
            <a:ext cx="5434245" cy="407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394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7283E-4D38-C04C-9C63-74DBB51D1924}"/>
              </a:ext>
            </a:extLst>
          </p:cNvPr>
          <p:cNvSpPr>
            <a:spLocks noGrp="1"/>
          </p:cNvSpPr>
          <p:nvPr>
            <p:ph type="title"/>
          </p:nvPr>
        </p:nvSpPr>
        <p:spPr/>
        <p:txBody>
          <a:bodyPr/>
          <a:lstStyle/>
          <a:p>
            <a:r>
              <a:rPr lang="en-US" dirty="0"/>
              <a:t>Tax exempt (501c3)</a:t>
            </a:r>
          </a:p>
        </p:txBody>
      </p:sp>
      <p:sp>
        <p:nvSpPr>
          <p:cNvPr id="3" name="Content Placeholder 2">
            <a:extLst>
              <a:ext uri="{FF2B5EF4-FFF2-40B4-BE49-F238E27FC236}">
                <a16:creationId xmlns:a16="http://schemas.microsoft.com/office/drawing/2014/main" id="{CFAA9667-092E-C244-BFED-A252E1FC1749}"/>
              </a:ext>
            </a:extLst>
          </p:cNvPr>
          <p:cNvSpPr>
            <a:spLocks noGrp="1"/>
          </p:cNvSpPr>
          <p:nvPr>
            <p:ph sz="half" idx="1"/>
          </p:nvPr>
        </p:nvSpPr>
        <p:spPr/>
        <p:txBody>
          <a:bodyPr/>
          <a:lstStyle/>
          <a:p>
            <a:r>
              <a:rPr lang="en-US" dirty="0"/>
              <a:t>Nonprofit</a:t>
            </a:r>
          </a:p>
          <a:p>
            <a:endParaRPr lang="en-US" dirty="0"/>
          </a:p>
          <a:p>
            <a:pPr marL="0" indent="0">
              <a:buNone/>
            </a:pPr>
            <a:r>
              <a:rPr lang="en-US" dirty="0"/>
              <a:t>Your business must serve the public good in some way. Nonprofits do not distribute profit to anything other than furthering the advancement of the organization.</a:t>
            </a:r>
          </a:p>
        </p:txBody>
      </p:sp>
      <p:sp>
        <p:nvSpPr>
          <p:cNvPr id="4" name="Content Placeholder 3">
            <a:extLst>
              <a:ext uri="{FF2B5EF4-FFF2-40B4-BE49-F238E27FC236}">
                <a16:creationId xmlns:a16="http://schemas.microsoft.com/office/drawing/2014/main" id="{CA323BE8-9FEE-B34D-9B1E-C9E203EE9101}"/>
              </a:ext>
            </a:extLst>
          </p:cNvPr>
          <p:cNvSpPr>
            <a:spLocks noGrp="1"/>
          </p:cNvSpPr>
          <p:nvPr>
            <p:ph sz="half" idx="2"/>
          </p:nvPr>
        </p:nvSpPr>
        <p:spPr/>
        <p:txBody>
          <a:bodyPr/>
          <a:lstStyle/>
          <a:p>
            <a:r>
              <a:rPr lang="en-US" dirty="0"/>
              <a:t>For profit</a:t>
            </a:r>
          </a:p>
          <a:p>
            <a:endParaRPr lang="en-US" dirty="0"/>
          </a:p>
          <a:p>
            <a:pPr marL="0" indent="0">
              <a:buNone/>
            </a:pPr>
            <a:r>
              <a:rPr lang="en-US" dirty="0"/>
              <a:t>Operates with the goal of making money. Most businesses are for-profits that serve their customers by selling a product or service. The business owner earns an income from the for-profit and may also pay shareholders and investors from the profits.</a:t>
            </a:r>
          </a:p>
        </p:txBody>
      </p:sp>
    </p:spTree>
    <p:extLst>
      <p:ext uri="{BB962C8B-B14F-4D97-AF65-F5344CB8AC3E}">
        <p14:creationId xmlns:p14="http://schemas.microsoft.com/office/powerpoint/2010/main" val="1295675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2B62F-5BB6-3141-8627-3D3F98272ABD}"/>
              </a:ext>
            </a:extLst>
          </p:cNvPr>
          <p:cNvSpPr>
            <a:spLocks noGrp="1"/>
          </p:cNvSpPr>
          <p:nvPr>
            <p:ph type="title"/>
          </p:nvPr>
        </p:nvSpPr>
        <p:spPr/>
        <p:txBody>
          <a:bodyPr/>
          <a:lstStyle/>
          <a:p>
            <a:r>
              <a:rPr lang="en-US" dirty="0"/>
              <a:t>Rights cost breakdown</a:t>
            </a:r>
          </a:p>
        </p:txBody>
      </p:sp>
      <p:sp>
        <p:nvSpPr>
          <p:cNvPr id="3" name="Content Placeholder 2">
            <a:extLst>
              <a:ext uri="{FF2B5EF4-FFF2-40B4-BE49-F238E27FC236}">
                <a16:creationId xmlns:a16="http://schemas.microsoft.com/office/drawing/2014/main" id="{5D625B06-20CE-D944-887A-E6C400371171}"/>
              </a:ext>
            </a:extLst>
          </p:cNvPr>
          <p:cNvSpPr>
            <a:spLocks noGrp="1"/>
          </p:cNvSpPr>
          <p:nvPr>
            <p:ph sz="half" idx="1"/>
          </p:nvPr>
        </p:nvSpPr>
        <p:spPr>
          <a:xfrm>
            <a:off x="1103312" y="2060575"/>
            <a:ext cx="4992688" cy="4195763"/>
          </a:xfrm>
        </p:spPr>
        <p:txBody>
          <a:bodyPr>
            <a:normAutofit fontScale="92500" lnSpcReduction="10000"/>
          </a:bodyPr>
          <a:lstStyle/>
          <a:p>
            <a:r>
              <a:rPr lang="en-US" dirty="0"/>
              <a:t>Based on a number of factors</a:t>
            </a:r>
          </a:p>
          <a:p>
            <a:pPr lvl="1"/>
            <a:r>
              <a:rPr lang="en-US" dirty="0"/>
              <a:t>Ticket price</a:t>
            </a:r>
          </a:p>
          <a:p>
            <a:pPr lvl="1"/>
            <a:r>
              <a:rPr lang="en-US" dirty="0"/>
              <a:t>Number of performances</a:t>
            </a:r>
          </a:p>
          <a:p>
            <a:pPr lvl="1"/>
            <a:r>
              <a:rPr lang="en-US" dirty="0"/>
              <a:t>Number of seats</a:t>
            </a:r>
          </a:p>
          <a:p>
            <a:pPr lvl="1"/>
            <a:r>
              <a:rPr lang="en-US" dirty="0"/>
              <a:t>How long of run</a:t>
            </a:r>
          </a:p>
          <a:p>
            <a:pPr lvl="1"/>
            <a:endParaRPr lang="en-US" dirty="0"/>
          </a:p>
          <a:p>
            <a:r>
              <a:rPr lang="en-US" dirty="0"/>
              <a:t>Example - $10 ticket for 10 performances in a 100 seat house performed over 1 week, estimated rights would be about $2,000 </a:t>
            </a:r>
          </a:p>
          <a:p>
            <a:r>
              <a:rPr lang="en-US" dirty="0"/>
              <a:t>Estimated revenue generated from all performances would be $10,000 </a:t>
            </a:r>
          </a:p>
        </p:txBody>
      </p:sp>
      <p:sp>
        <p:nvSpPr>
          <p:cNvPr id="4" name="Content Placeholder 3">
            <a:extLst>
              <a:ext uri="{FF2B5EF4-FFF2-40B4-BE49-F238E27FC236}">
                <a16:creationId xmlns:a16="http://schemas.microsoft.com/office/drawing/2014/main" id="{3E844E89-E711-294C-BBDB-E395F39CC464}"/>
              </a:ext>
            </a:extLst>
          </p:cNvPr>
          <p:cNvSpPr>
            <a:spLocks noGrp="1"/>
          </p:cNvSpPr>
          <p:nvPr>
            <p:ph sz="half" idx="2"/>
          </p:nvPr>
        </p:nvSpPr>
        <p:spPr>
          <a:xfrm>
            <a:off x="7030807" y="2056093"/>
            <a:ext cx="4396341" cy="4200245"/>
          </a:xfrm>
        </p:spPr>
        <p:txBody>
          <a:bodyPr>
            <a:normAutofit fontScale="92500" lnSpcReduction="10000"/>
          </a:bodyPr>
          <a:lstStyle/>
          <a:p>
            <a:r>
              <a:rPr lang="en-US" dirty="0"/>
              <a:t>Public domain</a:t>
            </a:r>
          </a:p>
          <a:p>
            <a:pPr lvl="1"/>
            <a:r>
              <a:rPr lang="en-US" dirty="0"/>
              <a:t>Plays/musicals whose author has been dead for 95 years (America)</a:t>
            </a:r>
          </a:p>
          <a:p>
            <a:pPr lvl="2"/>
            <a:r>
              <a:rPr lang="en-US" dirty="0"/>
              <a:t>Author’s estate can renew copywrite, preventing entry to public domain</a:t>
            </a:r>
          </a:p>
          <a:p>
            <a:pPr lvl="2"/>
            <a:endParaRPr lang="en-US" dirty="0"/>
          </a:p>
          <a:p>
            <a:pPr>
              <a:buFont typeface="Arial" panose="020B0604020202020204" pitchFamily="34" charset="0"/>
              <a:buChar char="•"/>
            </a:pPr>
            <a:r>
              <a:rPr lang="en-US" dirty="0"/>
              <a:t>Publish them in a book</a:t>
            </a:r>
          </a:p>
          <a:p>
            <a:pPr>
              <a:buFont typeface="Arial" panose="020B0604020202020204" pitchFamily="34" charset="0"/>
              <a:buChar char="•"/>
            </a:pPr>
            <a:r>
              <a:rPr lang="en-US" dirty="0"/>
              <a:t>Perform them without royalty</a:t>
            </a:r>
          </a:p>
          <a:p>
            <a:pPr>
              <a:buFont typeface="Arial" panose="020B0604020202020204" pitchFamily="34" charset="0"/>
              <a:buChar char="•"/>
            </a:pPr>
            <a:r>
              <a:rPr lang="en-US" dirty="0"/>
              <a:t> Translate the text into “modern English</a:t>
            </a:r>
          </a:p>
          <a:p>
            <a:pPr>
              <a:buFont typeface="Arial" panose="020B0604020202020204" pitchFamily="34" charset="0"/>
              <a:buChar char="•"/>
            </a:pPr>
            <a:r>
              <a:rPr lang="en-US" dirty="0"/>
              <a:t>Write a derivative work</a:t>
            </a:r>
          </a:p>
          <a:p>
            <a:pPr>
              <a:buFont typeface="Arial" panose="020B0604020202020204" pitchFamily="34" charset="0"/>
              <a:buChar char="•"/>
            </a:pPr>
            <a:r>
              <a:rPr lang="en-US" dirty="0"/>
              <a:t>Edit them down in length</a:t>
            </a:r>
          </a:p>
          <a:p>
            <a:pPr>
              <a:buFont typeface="Arial" panose="020B0604020202020204" pitchFamily="34" charset="0"/>
              <a:buChar char="•"/>
            </a:pPr>
            <a:r>
              <a:rPr lang="en-US" dirty="0"/>
              <a:t>Alter the text/characters</a:t>
            </a:r>
          </a:p>
          <a:p>
            <a:endParaRPr lang="en-US" dirty="0"/>
          </a:p>
        </p:txBody>
      </p:sp>
    </p:spTree>
    <p:extLst>
      <p:ext uri="{BB962C8B-B14F-4D97-AF65-F5344CB8AC3E}">
        <p14:creationId xmlns:p14="http://schemas.microsoft.com/office/powerpoint/2010/main" val="805346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B1B12-6393-7F48-AC5D-6D1713DD729B}"/>
              </a:ext>
            </a:extLst>
          </p:cNvPr>
          <p:cNvSpPr>
            <a:spLocks noGrp="1"/>
          </p:cNvSpPr>
          <p:nvPr>
            <p:ph type="title"/>
          </p:nvPr>
        </p:nvSpPr>
        <p:spPr/>
        <p:txBody>
          <a:bodyPr/>
          <a:lstStyle/>
          <a:p>
            <a:r>
              <a:rPr lang="en-US" dirty="0"/>
              <a:t>Cost to make a basic 4’x8’ flat</a:t>
            </a:r>
          </a:p>
        </p:txBody>
      </p:sp>
      <p:sp>
        <p:nvSpPr>
          <p:cNvPr id="3" name="Content Placeholder 2">
            <a:extLst>
              <a:ext uri="{FF2B5EF4-FFF2-40B4-BE49-F238E27FC236}">
                <a16:creationId xmlns:a16="http://schemas.microsoft.com/office/drawing/2014/main" id="{374EA0F0-BAED-2B42-92A9-17A05B6008AE}"/>
              </a:ext>
            </a:extLst>
          </p:cNvPr>
          <p:cNvSpPr>
            <a:spLocks noGrp="1"/>
          </p:cNvSpPr>
          <p:nvPr>
            <p:ph sz="half" idx="1"/>
          </p:nvPr>
        </p:nvSpPr>
        <p:spPr/>
        <p:txBody>
          <a:bodyPr/>
          <a:lstStyle/>
          <a:p>
            <a:r>
              <a:rPr lang="en-US" dirty="0"/>
              <a:t>Constructed from 1” x 3” x 8’ pine board and lauan</a:t>
            </a:r>
          </a:p>
          <a:p>
            <a:endParaRPr lang="en-US" dirty="0"/>
          </a:p>
          <a:p>
            <a:r>
              <a:rPr lang="en-US" dirty="0"/>
              <a:t>1” x 3” x 8’ boards are $5.60 each</a:t>
            </a:r>
          </a:p>
          <a:p>
            <a:pPr lvl="1"/>
            <a:r>
              <a:rPr lang="en-US" dirty="0"/>
              <a:t>You’ll need 4</a:t>
            </a:r>
          </a:p>
          <a:p>
            <a:r>
              <a:rPr lang="en-US" dirty="0"/>
              <a:t>Lauan is $17 a sheet</a:t>
            </a:r>
          </a:p>
          <a:p>
            <a:pPr lvl="1"/>
            <a:r>
              <a:rPr lang="en-US" dirty="0"/>
              <a:t>You’ll need 1</a:t>
            </a:r>
          </a:p>
          <a:p>
            <a:r>
              <a:rPr lang="en-US" dirty="0"/>
              <a:t>Glue and fasteners</a:t>
            </a:r>
          </a:p>
          <a:p>
            <a:endParaRPr lang="en-US" dirty="0"/>
          </a:p>
          <a:p>
            <a:r>
              <a:rPr lang="en-US" dirty="0"/>
              <a:t>Total price is about $40-42</a:t>
            </a:r>
          </a:p>
        </p:txBody>
      </p:sp>
      <p:pic>
        <p:nvPicPr>
          <p:cNvPr id="2050" name="Picture 2">
            <a:extLst>
              <a:ext uri="{FF2B5EF4-FFF2-40B4-BE49-F238E27FC236}">
                <a16:creationId xmlns:a16="http://schemas.microsoft.com/office/drawing/2014/main" id="{36BA242D-B9AB-9E44-B00C-9D52D963983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702690" y="1166567"/>
            <a:ext cx="3105659" cy="5302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164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59D4A-88DD-8844-BE40-7A857B18EB75}"/>
              </a:ext>
            </a:extLst>
          </p:cNvPr>
          <p:cNvSpPr>
            <a:spLocks noGrp="1"/>
          </p:cNvSpPr>
          <p:nvPr>
            <p:ph type="title"/>
          </p:nvPr>
        </p:nvSpPr>
        <p:spPr/>
        <p:txBody>
          <a:bodyPr/>
          <a:lstStyle/>
          <a:p>
            <a:r>
              <a:rPr lang="en-US" dirty="0"/>
              <a:t>Space rentals</a:t>
            </a:r>
          </a:p>
        </p:txBody>
      </p:sp>
      <p:sp>
        <p:nvSpPr>
          <p:cNvPr id="3" name="Content Placeholder 2">
            <a:extLst>
              <a:ext uri="{FF2B5EF4-FFF2-40B4-BE49-F238E27FC236}">
                <a16:creationId xmlns:a16="http://schemas.microsoft.com/office/drawing/2014/main" id="{57400D1A-4812-9C45-AA48-8D3EE54B73A7}"/>
              </a:ext>
            </a:extLst>
          </p:cNvPr>
          <p:cNvSpPr>
            <a:spLocks noGrp="1"/>
          </p:cNvSpPr>
          <p:nvPr>
            <p:ph sz="half" idx="1"/>
          </p:nvPr>
        </p:nvSpPr>
        <p:spPr>
          <a:xfrm>
            <a:off x="1103312" y="2060575"/>
            <a:ext cx="4731880" cy="4195763"/>
          </a:xfrm>
        </p:spPr>
        <p:txBody>
          <a:bodyPr/>
          <a:lstStyle/>
          <a:p>
            <a:r>
              <a:rPr lang="en-US" dirty="0"/>
              <a:t>Wilson center Main Stage  - $960/day</a:t>
            </a:r>
          </a:p>
          <a:p>
            <a:pPr lvl="1"/>
            <a:r>
              <a:rPr lang="en-US" dirty="0"/>
              <a:t>535 seats</a:t>
            </a:r>
          </a:p>
          <a:p>
            <a:r>
              <a:rPr lang="en-US" dirty="0"/>
              <a:t>JU’s Swisher theater – $800/day</a:t>
            </a:r>
          </a:p>
          <a:p>
            <a:pPr lvl="1"/>
            <a:r>
              <a:rPr lang="en-US" dirty="0"/>
              <a:t>392 seats</a:t>
            </a:r>
          </a:p>
          <a:p>
            <a:r>
              <a:rPr lang="en-US" dirty="0"/>
              <a:t>Florida theater - $3,500/day</a:t>
            </a:r>
          </a:p>
          <a:p>
            <a:pPr lvl="1"/>
            <a:r>
              <a:rPr lang="en-US" dirty="0"/>
              <a:t>1900 seats</a:t>
            </a:r>
          </a:p>
          <a:p>
            <a:endParaRPr lang="en-US" dirty="0"/>
          </a:p>
        </p:txBody>
      </p:sp>
      <p:pic>
        <p:nvPicPr>
          <p:cNvPr id="3074" name="Picture 2">
            <a:extLst>
              <a:ext uri="{FF2B5EF4-FFF2-40B4-BE49-F238E27FC236}">
                <a16:creationId xmlns:a16="http://schemas.microsoft.com/office/drawing/2014/main" id="{5BFC27C3-AF12-9B4B-818C-2573F8F4996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46461" y="2349764"/>
            <a:ext cx="5318190" cy="3544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65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388D0B-F450-474E-9421-2B0CF7442BA9}"/>
              </a:ext>
            </a:extLst>
          </p:cNvPr>
          <p:cNvSpPr>
            <a:spLocks noGrp="1"/>
          </p:cNvSpPr>
          <p:nvPr>
            <p:ph type="title"/>
          </p:nvPr>
        </p:nvSpPr>
        <p:spPr/>
        <p:txBody>
          <a:bodyPr/>
          <a:lstStyle/>
          <a:p>
            <a:r>
              <a:rPr lang="en-US" dirty="0"/>
              <a:t>Union vs Non-union</a:t>
            </a:r>
          </a:p>
        </p:txBody>
      </p:sp>
      <p:sp>
        <p:nvSpPr>
          <p:cNvPr id="5" name="Content Placeholder 4">
            <a:extLst>
              <a:ext uri="{FF2B5EF4-FFF2-40B4-BE49-F238E27FC236}">
                <a16:creationId xmlns:a16="http://schemas.microsoft.com/office/drawing/2014/main" id="{29798AFA-DBC7-D147-9A7B-EA2EFF134BE5}"/>
              </a:ext>
            </a:extLst>
          </p:cNvPr>
          <p:cNvSpPr>
            <a:spLocks noGrp="1"/>
          </p:cNvSpPr>
          <p:nvPr>
            <p:ph sz="half" idx="1"/>
          </p:nvPr>
        </p:nvSpPr>
        <p:spPr/>
        <p:txBody>
          <a:bodyPr/>
          <a:lstStyle/>
          <a:p>
            <a:pPr marL="0" indent="0">
              <a:buNone/>
            </a:pPr>
            <a:r>
              <a:rPr lang="en-US" dirty="0"/>
              <a:t>Union</a:t>
            </a:r>
          </a:p>
          <a:p>
            <a:r>
              <a:rPr lang="en-US" dirty="0"/>
              <a:t>Equity actors and SM</a:t>
            </a:r>
          </a:p>
          <a:p>
            <a:pPr lvl="1"/>
            <a:r>
              <a:rPr lang="en-US" dirty="0"/>
              <a:t>Ability to work with the big names</a:t>
            </a:r>
          </a:p>
          <a:p>
            <a:r>
              <a:rPr lang="en-US" dirty="0"/>
              <a:t>Defined working conditions</a:t>
            </a:r>
          </a:p>
          <a:p>
            <a:r>
              <a:rPr lang="en-US" dirty="0"/>
              <a:t>Defined time allowances</a:t>
            </a:r>
          </a:p>
          <a:p>
            <a:r>
              <a:rPr lang="en-US" dirty="0"/>
              <a:t>Defined minimum pay rates for most positions</a:t>
            </a:r>
          </a:p>
          <a:p>
            <a:endParaRPr lang="en-US" dirty="0"/>
          </a:p>
          <a:p>
            <a:r>
              <a:rPr lang="en-US" dirty="0"/>
              <a:t>Must have a big budget!</a:t>
            </a:r>
          </a:p>
        </p:txBody>
      </p:sp>
      <p:sp>
        <p:nvSpPr>
          <p:cNvPr id="6" name="Content Placeholder 5">
            <a:extLst>
              <a:ext uri="{FF2B5EF4-FFF2-40B4-BE49-F238E27FC236}">
                <a16:creationId xmlns:a16="http://schemas.microsoft.com/office/drawing/2014/main" id="{D757DD85-8C56-084C-88EE-92CA610D66AC}"/>
              </a:ext>
            </a:extLst>
          </p:cNvPr>
          <p:cNvSpPr>
            <a:spLocks noGrp="1"/>
          </p:cNvSpPr>
          <p:nvPr>
            <p:ph sz="half" idx="2"/>
          </p:nvPr>
        </p:nvSpPr>
        <p:spPr/>
        <p:txBody>
          <a:bodyPr/>
          <a:lstStyle/>
          <a:p>
            <a:pPr marL="0" indent="0">
              <a:buNone/>
            </a:pPr>
            <a:r>
              <a:rPr lang="en-US" dirty="0"/>
              <a:t>Non-union</a:t>
            </a:r>
          </a:p>
          <a:p>
            <a:r>
              <a:rPr lang="en-US" dirty="0"/>
              <a:t>Use any non-union actor you want</a:t>
            </a:r>
          </a:p>
          <a:p>
            <a:r>
              <a:rPr lang="en-US" dirty="0"/>
              <a:t>Hire any crew members you want for what ever schedule and pay rate</a:t>
            </a:r>
          </a:p>
          <a:p>
            <a:r>
              <a:rPr lang="en-US" dirty="0"/>
              <a:t>Have what ever working conditions you want – short of a hazardous work environment –lawsuits are not your friend!</a:t>
            </a:r>
          </a:p>
          <a:p>
            <a:endParaRPr lang="en-US" dirty="0"/>
          </a:p>
          <a:p>
            <a:r>
              <a:rPr lang="en-US" dirty="0"/>
              <a:t>Can be more cost conscientious  </a:t>
            </a:r>
          </a:p>
        </p:txBody>
      </p:sp>
    </p:spTree>
    <p:extLst>
      <p:ext uri="{BB962C8B-B14F-4D97-AF65-F5344CB8AC3E}">
        <p14:creationId xmlns:p14="http://schemas.microsoft.com/office/powerpoint/2010/main" val="2781377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FA24B-CA1E-E84D-AF85-9C14E68DFED3}"/>
              </a:ext>
            </a:extLst>
          </p:cNvPr>
          <p:cNvSpPr>
            <a:spLocks noGrp="1"/>
          </p:cNvSpPr>
          <p:nvPr>
            <p:ph type="title"/>
          </p:nvPr>
        </p:nvSpPr>
        <p:spPr/>
        <p:txBody>
          <a:bodyPr/>
          <a:lstStyle/>
          <a:p>
            <a:r>
              <a:rPr lang="en-US" dirty="0"/>
              <a:t>Costs to advertise</a:t>
            </a:r>
          </a:p>
        </p:txBody>
      </p:sp>
      <p:sp>
        <p:nvSpPr>
          <p:cNvPr id="3" name="Content Placeholder 2">
            <a:extLst>
              <a:ext uri="{FF2B5EF4-FFF2-40B4-BE49-F238E27FC236}">
                <a16:creationId xmlns:a16="http://schemas.microsoft.com/office/drawing/2014/main" id="{F025D2F7-6D68-B449-83FD-6BB2D88EE5FA}"/>
              </a:ext>
            </a:extLst>
          </p:cNvPr>
          <p:cNvSpPr>
            <a:spLocks noGrp="1"/>
          </p:cNvSpPr>
          <p:nvPr>
            <p:ph sz="half" idx="1"/>
          </p:nvPr>
        </p:nvSpPr>
        <p:spPr>
          <a:xfrm>
            <a:off x="1103313" y="2060575"/>
            <a:ext cx="4992688" cy="4195763"/>
          </a:xfrm>
        </p:spPr>
        <p:txBody>
          <a:bodyPr/>
          <a:lstStyle/>
          <a:p>
            <a:r>
              <a:rPr lang="en-US" dirty="0"/>
              <a:t>Digital billboard $3,100 per month</a:t>
            </a:r>
          </a:p>
          <a:p>
            <a:r>
              <a:rPr lang="en-US" dirty="0"/>
              <a:t>Local radio starts at $200 per spot</a:t>
            </a:r>
          </a:p>
          <a:p>
            <a:r>
              <a:rPr lang="en-US" dirty="0"/>
              <a:t>Pandora starts at $1,500 a month</a:t>
            </a:r>
          </a:p>
          <a:p>
            <a:r>
              <a:rPr lang="en-US" dirty="0"/>
              <a:t>Facebook campaign $0.28 per click</a:t>
            </a:r>
          </a:p>
          <a:p>
            <a:r>
              <a:rPr lang="en-US" dirty="0"/>
              <a:t>Local TV starts at $5 per 1,000 viewers per 30 sec. spot</a:t>
            </a:r>
          </a:p>
          <a:p>
            <a:r>
              <a:rPr lang="en-US" dirty="0"/>
              <a:t>Postcard mailers $1,150 per 1000</a:t>
            </a:r>
          </a:p>
        </p:txBody>
      </p:sp>
      <p:pic>
        <p:nvPicPr>
          <p:cNvPr id="8194" name="Picture 2">
            <a:extLst>
              <a:ext uri="{FF2B5EF4-FFF2-40B4-BE49-F238E27FC236}">
                <a16:creationId xmlns:a16="http://schemas.microsoft.com/office/drawing/2014/main" id="{BBC7C566-313B-D54B-ACC6-6345E447881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96190" y="2060575"/>
            <a:ext cx="4152900" cy="32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52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90EBF-B4B8-A241-B657-00FC99980FB3}"/>
              </a:ext>
            </a:extLst>
          </p:cNvPr>
          <p:cNvSpPr>
            <a:spLocks noGrp="1"/>
          </p:cNvSpPr>
          <p:nvPr>
            <p:ph type="title"/>
          </p:nvPr>
        </p:nvSpPr>
        <p:spPr/>
        <p:txBody>
          <a:bodyPr/>
          <a:lstStyle/>
          <a:p>
            <a:r>
              <a:rPr lang="en-US" dirty="0"/>
              <a:t>Costs for ticket platforms</a:t>
            </a:r>
          </a:p>
        </p:txBody>
      </p:sp>
      <p:sp>
        <p:nvSpPr>
          <p:cNvPr id="3" name="Content Placeholder 2">
            <a:extLst>
              <a:ext uri="{FF2B5EF4-FFF2-40B4-BE49-F238E27FC236}">
                <a16:creationId xmlns:a16="http://schemas.microsoft.com/office/drawing/2014/main" id="{B2627A90-2842-184C-8789-727FA41059B4}"/>
              </a:ext>
            </a:extLst>
          </p:cNvPr>
          <p:cNvSpPr>
            <a:spLocks noGrp="1"/>
          </p:cNvSpPr>
          <p:nvPr>
            <p:ph sz="half" idx="1"/>
          </p:nvPr>
        </p:nvSpPr>
        <p:spPr>
          <a:xfrm>
            <a:off x="1103312" y="2060575"/>
            <a:ext cx="4694173" cy="4195763"/>
          </a:xfrm>
        </p:spPr>
        <p:txBody>
          <a:bodyPr/>
          <a:lstStyle/>
          <a:p>
            <a:r>
              <a:rPr lang="en-US" dirty="0"/>
              <a:t>If you want to </a:t>
            </a:r>
            <a:r>
              <a:rPr lang="en-US" u="sng" dirty="0"/>
              <a:t>sell</a:t>
            </a:r>
            <a:r>
              <a:rPr lang="en-US" dirty="0"/>
              <a:t> tickets in advance</a:t>
            </a:r>
          </a:p>
          <a:p>
            <a:r>
              <a:rPr lang="en-US" dirty="0"/>
              <a:t>Staff a box office or setup a phone in system</a:t>
            </a:r>
          </a:p>
          <a:p>
            <a:pPr lvl="1"/>
            <a:r>
              <a:rPr lang="en-US" dirty="0"/>
              <a:t>Must be able to process transactions</a:t>
            </a:r>
          </a:p>
          <a:p>
            <a:pPr lvl="1"/>
            <a:r>
              <a:rPr lang="en-US" dirty="0"/>
              <a:t>Have will call or can mail/email tickets</a:t>
            </a:r>
          </a:p>
          <a:p>
            <a:r>
              <a:rPr lang="en-US" dirty="0"/>
              <a:t>Eventbrite</a:t>
            </a:r>
          </a:p>
          <a:p>
            <a:pPr lvl="1"/>
            <a:r>
              <a:rPr lang="en-US" dirty="0"/>
              <a:t>2% + $0.79 per sold ticket plus a processing fee of 2.5% per order</a:t>
            </a:r>
          </a:p>
          <a:p>
            <a:pPr lvl="1"/>
            <a:r>
              <a:rPr lang="en-US" dirty="0"/>
              <a:t>Many platforms don’t charge for free events</a:t>
            </a:r>
          </a:p>
        </p:txBody>
      </p:sp>
      <p:pic>
        <p:nvPicPr>
          <p:cNvPr id="9218" name="Picture 2">
            <a:extLst>
              <a:ext uri="{FF2B5EF4-FFF2-40B4-BE49-F238E27FC236}">
                <a16:creationId xmlns:a16="http://schemas.microsoft.com/office/drawing/2014/main" id="{BFC9E5EF-AE2B-3B42-8678-645FC28494A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62713" y="1602043"/>
            <a:ext cx="3704734" cy="4779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5067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{095926A5-D304-F747-A1F9-10CDBB3F9128}tf10001062</Template>
  <TotalTime>19982</TotalTime>
  <Words>1408</Words>
  <Application>Microsoft Macintosh PowerPoint</Application>
  <PresentationFormat>Widescreen</PresentationFormat>
  <Paragraphs>146</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Century Gothic</vt:lpstr>
      <vt:lpstr>Wingdings 3</vt:lpstr>
      <vt:lpstr>Ion</vt:lpstr>
      <vt:lpstr>Principles of Theater Practices</vt:lpstr>
      <vt:lpstr>Costs to put on a production</vt:lpstr>
      <vt:lpstr>Tax exempt (501c3)</vt:lpstr>
      <vt:lpstr>Rights cost breakdown</vt:lpstr>
      <vt:lpstr>Cost to make a basic 4’x8’ flat</vt:lpstr>
      <vt:lpstr>Space rentals</vt:lpstr>
      <vt:lpstr>Union vs Non-union</vt:lpstr>
      <vt:lpstr>Costs to advertise</vt:lpstr>
      <vt:lpstr>Costs for ticket platforms</vt:lpstr>
      <vt:lpstr>What about if you want to bring in artists</vt:lpstr>
      <vt:lpstr>Artists can be particular </vt:lpstr>
      <vt:lpstr>PowerPoint Presentation</vt:lpstr>
      <vt:lpstr>PowerPoint Presentation</vt:lpstr>
      <vt:lpstr>Getting mor specific</vt:lpstr>
      <vt:lpstr>PowerPoint Presentation</vt:lpstr>
      <vt:lpstr>Snoop Dogg’s technical rider</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Lettow, Brandon C.</cp:lastModifiedBy>
  <cp:revision>57</cp:revision>
  <dcterms:created xsi:type="dcterms:W3CDTF">2021-09-01T17:36:03Z</dcterms:created>
  <dcterms:modified xsi:type="dcterms:W3CDTF">2021-12-02T13:41:59Z</dcterms:modified>
</cp:coreProperties>
</file>