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36" r:id="rId1"/>
  </p:sldMasterIdLst>
  <p:sldIdLst>
    <p:sldId id="256" r:id="rId2"/>
    <p:sldId id="257" r:id="rId3"/>
    <p:sldId id="258" r:id="rId4"/>
    <p:sldId id="264" r:id="rId5"/>
    <p:sldId id="259" r:id="rId6"/>
    <p:sldId id="263" r:id="rId7"/>
    <p:sldId id="260" r:id="rId8"/>
    <p:sldId id="261" r:id="rId9"/>
    <p:sldId id="265" r:id="rId10"/>
    <p:sldId id="266" r:id="rId11"/>
    <p:sldId id="262" r:id="rId12"/>
    <p:sldId id="267" r:id="rId13"/>
    <p:sldId id="273" r:id="rId14"/>
    <p:sldId id="272" r:id="rId15"/>
    <p:sldId id="270" r:id="rId16"/>
    <p:sldId id="271" r:id="rId17"/>
    <p:sldId id="268" r:id="rId18"/>
    <p:sldId id="269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37"/>
  </p:normalViewPr>
  <p:slideViewPr>
    <p:cSldViewPr snapToGrid="0" snapToObjects="1">
      <p:cViewPr varScale="1">
        <p:scale>
          <a:sx n="135" d="100"/>
          <a:sy n="135" d="100"/>
        </p:scale>
        <p:origin x="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92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0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2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7070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51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76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97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55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3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0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9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8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5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4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9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2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709AC30-EA0B-7B4E-B686-06F984C2A7ED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289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  <p:sldLayoutId id="2147484248" r:id="rId12"/>
    <p:sldLayoutId id="2147484249" r:id="rId13"/>
    <p:sldLayoutId id="2147484250" r:id="rId14"/>
    <p:sldLayoutId id="2147484251" r:id="rId15"/>
    <p:sldLayoutId id="2147484252" r:id="rId16"/>
    <p:sldLayoutId id="21474842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6B952-C961-A446-89A3-A487C0B4C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7559" y="1132637"/>
            <a:ext cx="9376881" cy="2387600"/>
          </a:xfrm>
        </p:spPr>
        <p:txBody>
          <a:bodyPr/>
          <a:lstStyle/>
          <a:p>
            <a:r>
              <a:rPr lang="en-US" dirty="0"/>
              <a:t>Principles of Theater Practices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16AE30-3DD5-AC40-92CF-48C762BC4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6" y="4777380"/>
            <a:ext cx="4086348" cy="331948"/>
          </a:xfrm>
          <a:solidFill>
            <a:schemeClr val="bg1">
              <a:lumMod val="50000"/>
              <a:lumOff val="5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dirty="0"/>
              <a:t>Module 7 – Costume applications</a:t>
            </a:r>
          </a:p>
        </p:txBody>
      </p:sp>
    </p:spTree>
    <p:extLst>
      <p:ext uri="{BB962C8B-B14F-4D97-AF65-F5344CB8AC3E}">
        <p14:creationId xmlns:p14="http://schemas.microsoft.com/office/powerpoint/2010/main" val="304985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20766-941D-F24F-ACEC-AD9E7E67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Costume sketch vs. rendering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A1445D9-D0FE-DE40-A274-4E269895BD0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69" y="1692993"/>
            <a:ext cx="4879112" cy="41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A8E5F0F2-039A-9F46-A296-1D6B5F9B7E3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520" y="1287929"/>
            <a:ext cx="3876277" cy="52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688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CF3A7-A0ED-1E46-869E-C182EF862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costume parade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84E49-4EC5-3B44-A02A-DCAA8E56E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133" y="1492611"/>
            <a:ext cx="4396339" cy="193639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is an established time where the majority, of not all costumes are available to be arranged in scenes on stage under likely lighting scenarios.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86A014C-BB85-D145-9E74-C68981FC3EE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731" y="3317600"/>
            <a:ext cx="8625525" cy="337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441BA6-6925-F640-8244-B8D4A9D4DCE8}"/>
              </a:ext>
            </a:extLst>
          </p:cNvPr>
          <p:cNvSpPr txBox="1"/>
          <p:nvPr/>
        </p:nvSpPr>
        <p:spPr>
          <a:xfrm>
            <a:off x="6311408" y="1534294"/>
            <a:ext cx="44648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The goal is to see that all costume choices “fit with one another” and that there are no conflicts with lighting or scenery</a:t>
            </a:r>
          </a:p>
        </p:txBody>
      </p:sp>
    </p:spTree>
    <p:extLst>
      <p:ext uri="{BB962C8B-B14F-4D97-AF65-F5344CB8AC3E}">
        <p14:creationId xmlns:p14="http://schemas.microsoft.com/office/powerpoint/2010/main" val="1941360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B6E5F-15B6-DA44-AB81-6C62A7879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dress rehearsals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67C8-382E-8D4E-ABC3-4B4B6518EF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Usually get 2-3 in collegiate theater</a:t>
            </a:r>
          </a:p>
          <a:p>
            <a:r>
              <a:rPr lang="en-US" dirty="0"/>
              <a:t>Used to make sure actors can move and navigate set/blocking effectively</a:t>
            </a:r>
          </a:p>
          <a:p>
            <a:r>
              <a:rPr lang="en-US" dirty="0"/>
              <a:t>Determines if quick changes are needed and how many dressers are to be on hand</a:t>
            </a:r>
          </a:p>
          <a:p>
            <a:r>
              <a:rPr lang="en-US" dirty="0"/>
              <a:t>Troubleshoots layered costumes and special effects/trick costumes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6607250-D64F-BD46-B355-65751A40977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9"/>
          <a:stretch/>
        </p:blipFill>
        <p:spPr bwMode="auto">
          <a:xfrm>
            <a:off x="6096000" y="2060575"/>
            <a:ext cx="5666917" cy="361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385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571DD-F832-3142-9DC1-8DB3909A7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Costume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B2CD2-4AA9-0747-B09D-51105E69C5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521" y="2084400"/>
            <a:ext cx="4396339" cy="4195763"/>
          </a:xfrm>
        </p:spPr>
        <p:txBody>
          <a:bodyPr/>
          <a:lstStyle/>
          <a:p>
            <a:r>
              <a:rPr lang="en-US" dirty="0"/>
              <a:t>A document that outlines what character is wearing what at that time in a performance</a:t>
            </a:r>
          </a:p>
          <a:p>
            <a:pPr lvl="1"/>
            <a:r>
              <a:rPr lang="en-US" dirty="0"/>
              <a:t>Useful for understanding how many changes a character will have</a:t>
            </a:r>
          </a:p>
          <a:p>
            <a:pPr lvl="1"/>
            <a:r>
              <a:rPr lang="en-US" dirty="0"/>
              <a:t>Helps make an inventory of items for each character in dressing room</a:t>
            </a:r>
          </a:p>
        </p:txBody>
      </p:sp>
      <p:pic>
        <p:nvPicPr>
          <p:cNvPr id="6" name="Content Placeholder 5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6D8AE04B-4767-9040-9794-9101375739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99651" y="240958"/>
            <a:ext cx="6391373" cy="6376083"/>
          </a:xfrm>
        </p:spPr>
      </p:pic>
    </p:spTree>
    <p:extLst>
      <p:ext uri="{BB962C8B-B14F-4D97-AF65-F5344CB8AC3E}">
        <p14:creationId xmlns:p14="http://schemas.microsoft.com/office/powerpoint/2010/main" val="263029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5B525-668D-B543-A21B-620E57E8C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costume 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AF09B-C5B7-C844-AA8E-3A5BB399EE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location where costumes can be constructed and altered</a:t>
            </a:r>
          </a:p>
          <a:p>
            <a:r>
              <a:rPr lang="en-US" dirty="0"/>
              <a:t>Stores supplies and tools necessary for the craft</a:t>
            </a:r>
          </a:p>
          <a:p>
            <a:r>
              <a:rPr lang="en-US" dirty="0"/>
              <a:t>Managed by a scene shop supervisor</a:t>
            </a:r>
          </a:p>
          <a:p>
            <a:pPr lvl="1"/>
            <a:r>
              <a:rPr lang="en-US" dirty="0"/>
              <a:t>Has shop workers working under them</a:t>
            </a:r>
          </a:p>
          <a:p>
            <a:r>
              <a:rPr lang="en-US" dirty="0"/>
              <a:t>Typically, a large space with tables for cutting fabric and sewing machines around the perimeter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AC80C3ED-6270-9F46-B688-5049761DEE2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409" y="216268"/>
            <a:ext cx="4572480" cy="342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52271198-03A6-4641-B0FD-08833DC94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250" y="3429000"/>
            <a:ext cx="5636411" cy="321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814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8D53B-5D8D-EE46-A53D-4D6B6621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Costume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C4AA2-7C16-FD40-8DD7-27FD8D2C76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Patterns can be purchased</a:t>
            </a:r>
          </a:p>
          <a:p>
            <a:pPr lvl="1"/>
            <a:r>
              <a:rPr lang="en-US" dirty="0"/>
              <a:t>Paper drawings of each piece of the fabric needed to sew a garment</a:t>
            </a:r>
          </a:p>
          <a:p>
            <a:pPr lvl="1"/>
            <a:r>
              <a:rPr lang="en-US" dirty="0"/>
              <a:t>Once pattern fits most</a:t>
            </a:r>
          </a:p>
          <a:p>
            <a:pPr lvl="2"/>
            <a:r>
              <a:rPr lang="en-US" dirty="0"/>
              <a:t>Pieces cut appropriately for size of actor out of intended material</a:t>
            </a:r>
          </a:p>
          <a:p>
            <a:r>
              <a:rPr lang="en-US" dirty="0"/>
              <a:t>Draping</a:t>
            </a:r>
          </a:p>
          <a:p>
            <a:pPr lvl="1"/>
            <a:r>
              <a:rPr lang="en-US" dirty="0"/>
              <a:t>Using an appropriately sized form to layer and drape fabric for desired look</a:t>
            </a:r>
          </a:p>
          <a:p>
            <a:pPr lvl="1"/>
            <a:r>
              <a:rPr lang="en-US" dirty="0"/>
              <a:t>Often developed in muslin first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306A0244-383B-3545-AC2E-EBDBD16D2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551" y="2025961"/>
            <a:ext cx="3394639" cy="453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ED77CC1F-042E-3D42-9E3C-A44CB6E88DB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1" y="1360344"/>
            <a:ext cx="3644409" cy="364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151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87D6F-8B36-6B44-9A78-0500F3EA1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E5AB2-BA57-574B-BFBE-0934D25DAD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Done by hand</a:t>
            </a:r>
          </a:p>
          <a:p>
            <a:pPr lvl="1"/>
            <a:r>
              <a:rPr lang="en-US" dirty="0"/>
              <a:t>Takes time but nothing compares to level of detail</a:t>
            </a:r>
          </a:p>
          <a:p>
            <a:pPr lvl="1"/>
            <a:r>
              <a:rPr lang="en-US" dirty="0"/>
              <a:t>Often requires the garment to be hand washed</a:t>
            </a:r>
          </a:p>
          <a:p>
            <a:r>
              <a:rPr lang="en-US" dirty="0"/>
              <a:t>Beads can be glass, plastic or wood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CD6EEEC3-7DF3-C44E-ACA5-E6C54F852DA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47" y="232607"/>
            <a:ext cx="3621933" cy="543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Native American breastplate made with bone, horn, glass pony beads, silver  spacer be… | Native american clothing, Native american fashion, Native  american regalia">
            <a:extLst>
              <a:ext uri="{FF2B5EF4-FFF2-40B4-BE49-F238E27FC236}">
                <a16:creationId xmlns:a16="http://schemas.microsoft.com/office/drawing/2014/main" id="{3568EB66-2AE2-014F-8075-A1EBFFDC2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177" y="2611224"/>
            <a:ext cx="3029539" cy="403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307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59147-0168-3648-B8B7-C402C04B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of the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671FA-7BE9-9648-8C7A-A7B8A470F7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Sewing machine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91F33-3845-0342-99C5-15763E1392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Serger</a:t>
            </a:r>
            <a:endParaRPr lang="en-US" dirty="0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4A054E2A-6432-4845-9598-D65290AB4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70" y="2678195"/>
            <a:ext cx="3315813" cy="332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76B1360A-5A0F-3644-AEF6-AD6EEC59F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220" y="2564090"/>
            <a:ext cx="2950678" cy="405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763909C7-B4BA-A847-BC57-066A49BA0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18" y="1442301"/>
            <a:ext cx="3159832" cy="209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588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>
            <a:extLst>
              <a:ext uri="{FF2B5EF4-FFF2-40B4-BE49-F238E27FC236}">
                <a16:creationId xmlns:a16="http://schemas.microsoft.com/office/drawing/2014/main" id="{C9724D42-544A-2847-9E26-09AD558D9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710" y="4122575"/>
            <a:ext cx="4357671" cy="241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42A560-3BF2-6845-A42E-A1531FBF7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of the trade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2E35A-8038-DB4D-A1D1-D0E35C6E84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Z-bar (rolling costume rack)</a:t>
            </a:r>
          </a:p>
          <a:p>
            <a:r>
              <a:rPr lang="en-US" dirty="0"/>
              <a:t>Dress form</a:t>
            </a:r>
          </a:p>
          <a:p>
            <a:r>
              <a:rPr lang="en-US" dirty="0"/>
              <a:t>Steamer</a:t>
            </a:r>
          </a:p>
          <a:p>
            <a:r>
              <a:rPr lang="en-US" dirty="0"/>
              <a:t>Dye vat</a:t>
            </a:r>
          </a:p>
          <a:p>
            <a:r>
              <a:rPr lang="en-US" dirty="0"/>
              <a:t>Iron/ironing board</a:t>
            </a:r>
          </a:p>
          <a:p>
            <a:r>
              <a:rPr lang="en-US" dirty="0"/>
              <a:t>Washing machine</a:t>
            </a:r>
          </a:p>
          <a:p>
            <a:r>
              <a:rPr lang="en-US" dirty="0"/>
              <a:t>Drier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1C4B04ED-7524-6240-A2FC-5F4BAB286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266" y="404704"/>
            <a:ext cx="3021291" cy="302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47707731-46DB-9E4D-87CD-FDF330D35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0" r="36131"/>
          <a:stretch/>
        </p:blipFill>
        <p:spPr bwMode="auto">
          <a:xfrm>
            <a:off x="7029543" y="923965"/>
            <a:ext cx="1487817" cy="464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2F44572E-15F6-D442-BA63-CAEF194B8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7" r="27068"/>
          <a:stretch/>
        </p:blipFill>
        <p:spPr bwMode="auto">
          <a:xfrm>
            <a:off x="4843908" y="2209519"/>
            <a:ext cx="1848443" cy="41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725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76440-D931-D842-B54C-5E67C2BAF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Costume craft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80D38-2C4E-A045-8845-60BB59BAB9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Additional costume-related items often come up in shows. There is a specific area of costuming that differentiates itself. Almost a costume/props hybrid</a:t>
            </a:r>
          </a:p>
          <a:p>
            <a:r>
              <a:rPr lang="en-US" dirty="0"/>
              <a:t>This role require prototyping and making mockups of items often never created before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AF1613BC-6895-7945-9A84-E42DE7AF441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3498"/>
            <a:ext cx="4396338" cy="586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62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5120C0C-3BDA-E643-87B5-082686E85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01" y="923227"/>
            <a:ext cx="7999315" cy="3963186"/>
          </a:xfrm>
        </p:spPr>
        <p:txBody>
          <a:bodyPr/>
          <a:lstStyle/>
          <a:p>
            <a:pPr algn="ctr"/>
            <a:r>
              <a:rPr lang="en-US" sz="4000" dirty="0"/>
              <a:t>When an actor walks onto stage for the first time, the audience’s feelings about the character will be based … on the information that guides all first impressions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C387EA-47FC-0B47-A590-2F9AEA10D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736" y="4886413"/>
            <a:ext cx="1482265" cy="33326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J. M. Gillette</a:t>
            </a:r>
          </a:p>
        </p:txBody>
      </p:sp>
    </p:spTree>
    <p:extLst>
      <p:ext uri="{BB962C8B-B14F-4D97-AF65-F5344CB8AC3E}">
        <p14:creationId xmlns:p14="http://schemas.microsoft.com/office/powerpoint/2010/main" val="87625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93A8B2-6163-8D48-ACC6-7E54A9E22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Costume Design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AE8023-A7CE-0942-883E-F3DD3DD04F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Anything worn on stage</a:t>
            </a:r>
          </a:p>
          <a:p>
            <a:pPr lvl="1"/>
            <a:r>
              <a:rPr lang="en-US" dirty="0"/>
              <a:t>Clothing</a:t>
            </a:r>
          </a:p>
          <a:p>
            <a:pPr lvl="1"/>
            <a:r>
              <a:rPr lang="en-US" dirty="0"/>
              <a:t>Undergarments</a:t>
            </a:r>
          </a:p>
          <a:p>
            <a:pPr lvl="1"/>
            <a:r>
              <a:rPr lang="en-US" dirty="0"/>
              <a:t>Footwear</a:t>
            </a:r>
          </a:p>
          <a:p>
            <a:pPr lvl="1"/>
            <a:r>
              <a:rPr lang="en-US" dirty="0"/>
              <a:t>Hairdressing</a:t>
            </a:r>
          </a:p>
          <a:p>
            <a:pPr lvl="1"/>
            <a:r>
              <a:rPr lang="en-US" dirty="0"/>
              <a:t>Makeup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Often masks (if not from props)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6043ADE-C6EF-014C-AFA3-7B02CFB0F4A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747" y="238227"/>
            <a:ext cx="4257482" cy="638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387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104A4-1FD7-9D43-AB7A-74B6872B2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Acquiring costumes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B6984-87A4-9247-897C-92307BB733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1" y="2060575"/>
            <a:ext cx="6805777" cy="4195763"/>
          </a:xfrm>
        </p:spPr>
        <p:txBody>
          <a:bodyPr/>
          <a:lstStyle/>
          <a:p>
            <a:r>
              <a:rPr lang="en-US" dirty="0"/>
              <a:t>As with many areas time and budget constraints require an evaluation on how to properly outfit a production</a:t>
            </a:r>
          </a:p>
          <a:p>
            <a:r>
              <a:rPr lang="en-US" dirty="0"/>
              <a:t>Renting </a:t>
            </a:r>
          </a:p>
          <a:p>
            <a:r>
              <a:rPr lang="en-US" dirty="0"/>
              <a:t>Buying</a:t>
            </a:r>
          </a:p>
          <a:p>
            <a:r>
              <a:rPr lang="en-US" dirty="0"/>
              <a:t>Borrowing </a:t>
            </a:r>
          </a:p>
          <a:p>
            <a:r>
              <a:rPr lang="en-US" dirty="0"/>
              <a:t>Pulling from own inventory</a:t>
            </a:r>
          </a:p>
          <a:p>
            <a:pPr lvl="1"/>
            <a:r>
              <a:rPr lang="en-US" dirty="0"/>
              <a:t>Modifying costumes to better suit the show</a:t>
            </a:r>
          </a:p>
          <a:p>
            <a:r>
              <a:rPr lang="en-US" dirty="0"/>
              <a:t>Building from scratch</a:t>
            </a:r>
          </a:p>
          <a:p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DD4F56E-8A29-8546-A61E-27C1A7D5E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116" y="2926257"/>
            <a:ext cx="4854804" cy="364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175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53CCF-4CFE-A54E-8034-485FD97BF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629105" cy="1400530"/>
          </a:xfrm>
        </p:spPr>
        <p:txBody>
          <a:bodyPr/>
          <a:lstStyle/>
          <a:p>
            <a:r>
              <a:rPr lang="en-US" dirty="0"/>
              <a:t>The costume designer’s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E66DC-6D1B-7448-A855-21615127F3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character’s costume influences an audience’s perception of that character. The costume designer’s responsibility is to develop a design that conveys an element of personal information for each character.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Even going so far as to restrict the way an actor moves, speaks, stands or sits on stage.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Need for rehearsal costumes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3AB117B-48D6-5645-87EE-ED2C0815708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515" y="2060575"/>
            <a:ext cx="6204245" cy="348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60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1A0CF-4880-154F-945A-0B2D563AE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get from costumes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A2A06-0A85-564C-A505-F66B49BFBF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Historical period</a:t>
            </a:r>
          </a:p>
          <a:p>
            <a:r>
              <a:rPr lang="en-US" dirty="0"/>
              <a:t>Age</a:t>
            </a:r>
          </a:p>
          <a:p>
            <a:r>
              <a:rPr lang="en-US" dirty="0"/>
              <a:t>Gender</a:t>
            </a:r>
          </a:p>
          <a:p>
            <a:r>
              <a:rPr lang="en-US" dirty="0"/>
              <a:t>Social status</a:t>
            </a:r>
          </a:p>
          <a:p>
            <a:r>
              <a:rPr lang="en-US" dirty="0"/>
              <a:t>Occupation</a:t>
            </a:r>
          </a:p>
          <a:p>
            <a:r>
              <a:rPr lang="en-US" dirty="0"/>
              <a:t>Climate/season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5C3F2E2-8C86-5A4C-BA27-C9DDB152A9A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17885"/>
            <a:ext cx="3799001" cy="527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862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EE8B9-D1DA-B14F-9DB3-5C6370F74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designer’s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8386B-997C-7943-9D56-07E240A96D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Analysis of script</a:t>
            </a:r>
          </a:p>
          <a:p>
            <a:pPr lvl="1"/>
            <a:r>
              <a:rPr lang="en-US" dirty="0"/>
              <a:t>Any descriptions specifically mentioned</a:t>
            </a:r>
          </a:p>
          <a:p>
            <a:pPr lvl="2"/>
            <a:r>
              <a:rPr lang="en-US" dirty="0"/>
              <a:t>Period</a:t>
            </a:r>
          </a:p>
          <a:p>
            <a:pPr lvl="2"/>
            <a:r>
              <a:rPr lang="en-US" dirty="0"/>
              <a:t>Color</a:t>
            </a:r>
          </a:p>
          <a:p>
            <a:pPr lvl="2"/>
            <a:r>
              <a:rPr lang="en-US" dirty="0"/>
              <a:t>Shape</a:t>
            </a:r>
          </a:p>
          <a:p>
            <a:pPr lvl="1"/>
            <a:r>
              <a:rPr lang="en-US" dirty="0"/>
              <a:t>Research</a:t>
            </a:r>
          </a:p>
          <a:p>
            <a:pPr lvl="1"/>
            <a:r>
              <a:rPr lang="en-US" dirty="0"/>
              <a:t>Creative development</a:t>
            </a:r>
          </a:p>
          <a:p>
            <a:pPr lvl="1"/>
            <a:r>
              <a:rPr lang="en-US" dirty="0"/>
              <a:t>Conceptual choice</a:t>
            </a:r>
          </a:p>
          <a:p>
            <a:pPr lvl="1"/>
            <a:r>
              <a:rPr lang="en-US" dirty="0"/>
              <a:t>Implementation</a:t>
            </a:r>
          </a:p>
          <a:p>
            <a:pPr lvl="1"/>
            <a:r>
              <a:rPr lang="en-US" dirty="0"/>
              <a:t>Evaluation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34CF5-0E45-3B42-B1F6-74619558E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2" y="2056092"/>
            <a:ext cx="5434195" cy="4200245"/>
          </a:xfrm>
        </p:spPr>
        <p:txBody>
          <a:bodyPr/>
          <a:lstStyle/>
          <a:p>
            <a:r>
              <a:rPr lang="en-US" dirty="0"/>
              <a:t>Things to keep in mind</a:t>
            </a:r>
          </a:p>
          <a:p>
            <a:pPr lvl="1"/>
            <a:r>
              <a:rPr lang="en-US" dirty="0"/>
              <a:t>Budget</a:t>
            </a:r>
          </a:p>
          <a:p>
            <a:pPr lvl="1"/>
            <a:r>
              <a:rPr lang="en-US" dirty="0"/>
              <a:t>Director’s concept</a:t>
            </a:r>
          </a:p>
          <a:p>
            <a:pPr lvl="1"/>
            <a:r>
              <a:rPr lang="en-US" dirty="0"/>
              <a:t>Is it period and how loyal to period will you be</a:t>
            </a:r>
          </a:p>
          <a:p>
            <a:pPr lvl="1"/>
            <a:r>
              <a:rPr lang="en-US" dirty="0"/>
              <a:t>Timeline/deadlines (first dress rehearsal)</a:t>
            </a:r>
          </a:p>
          <a:p>
            <a:pPr lvl="1"/>
            <a:r>
              <a:rPr lang="en-US" dirty="0"/>
              <a:t>Scenic design color pallet</a:t>
            </a:r>
          </a:p>
          <a:p>
            <a:pPr lvl="2"/>
            <a:r>
              <a:rPr lang="en-US" dirty="0"/>
              <a:t>Don’t want costumes to blend in unintentionally</a:t>
            </a:r>
          </a:p>
          <a:p>
            <a:pPr lvl="1"/>
            <a:r>
              <a:rPr lang="en-US" dirty="0"/>
              <a:t>Lighting design color pallet</a:t>
            </a:r>
          </a:p>
          <a:p>
            <a:pPr lvl="2"/>
            <a:r>
              <a:rPr lang="en-US" dirty="0"/>
              <a:t>Lighting can completely alter the color of a costume</a:t>
            </a:r>
          </a:p>
        </p:txBody>
      </p:sp>
    </p:spTree>
    <p:extLst>
      <p:ext uri="{BB962C8B-B14F-4D97-AF65-F5344CB8AC3E}">
        <p14:creationId xmlns:p14="http://schemas.microsoft.com/office/powerpoint/2010/main" val="163433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4B364-7E27-8649-8327-2E5BD7C5D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vs. Blue-Black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9655E-D34B-3A47-A324-805757340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694173" cy="4195763"/>
          </a:xfrm>
        </p:spPr>
        <p:txBody>
          <a:bodyPr/>
          <a:lstStyle/>
          <a:p>
            <a:r>
              <a:rPr lang="en-US" dirty="0"/>
              <a:t>Unless all garments are dyed together, different clothing manufactures and materials suppliers may use different black dyes.</a:t>
            </a:r>
          </a:p>
          <a:p>
            <a:r>
              <a:rPr lang="en-US" dirty="0"/>
              <a:t>This can create the appearance of mis-match or clashing black colors in costumes</a:t>
            </a:r>
          </a:p>
          <a:p>
            <a:r>
              <a:rPr lang="en-US" dirty="0"/>
              <a:t>Primarily due to the color of lights</a:t>
            </a:r>
          </a:p>
          <a:p>
            <a:pPr lvl="1"/>
            <a:r>
              <a:rPr lang="en-US" dirty="0"/>
              <a:t>Ex. Pants can appear black and a shirt could appear dark reddish-brown</a:t>
            </a:r>
          </a:p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F335D0E-D81A-8249-97AB-8F2D9B6EA35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161" y="1272618"/>
            <a:ext cx="3322480" cy="498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926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950BB-9313-9644-85FC-1063A5946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7A2C8-5C51-F340-8C2B-8C491F751C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Costume sketches</a:t>
            </a:r>
          </a:p>
          <a:p>
            <a:pPr lvl="1"/>
            <a:r>
              <a:rPr lang="en-US" dirty="0"/>
              <a:t>Establish shape and form</a:t>
            </a:r>
          </a:p>
          <a:p>
            <a:pPr lvl="1"/>
            <a:r>
              <a:rPr lang="en-US" dirty="0"/>
              <a:t>Make quickly</a:t>
            </a:r>
          </a:p>
          <a:p>
            <a:pPr lvl="1"/>
            <a:r>
              <a:rPr lang="en-US" dirty="0"/>
              <a:t>Useful for talking points</a:t>
            </a:r>
          </a:p>
          <a:p>
            <a:pPr lvl="1"/>
            <a:r>
              <a:rPr lang="en-US" dirty="0"/>
              <a:t>Equivalent to a white card model for scenic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D655A-5932-384C-8458-29C11E095C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Costume renderings with swatches</a:t>
            </a:r>
          </a:p>
          <a:p>
            <a:pPr lvl="1"/>
            <a:r>
              <a:rPr lang="en-US" dirty="0"/>
              <a:t>Fully developed</a:t>
            </a:r>
          </a:p>
          <a:p>
            <a:pPr lvl="1"/>
            <a:r>
              <a:rPr lang="en-US" dirty="0"/>
              <a:t>Shows color and texture</a:t>
            </a:r>
          </a:p>
          <a:p>
            <a:pPr lvl="1"/>
            <a:r>
              <a:rPr lang="en-US" dirty="0"/>
              <a:t>May also show accessories</a:t>
            </a:r>
          </a:p>
          <a:p>
            <a:pPr lvl="1"/>
            <a:r>
              <a:rPr lang="en-US" dirty="0"/>
              <a:t>Informative for lights and scenic</a:t>
            </a:r>
          </a:p>
        </p:txBody>
      </p:sp>
    </p:spTree>
    <p:extLst>
      <p:ext uri="{BB962C8B-B14F-4D97-AF65-F5344CB8AC3E}">
        <p14:creationId xmlns:p14="http://schemas.microsoft.com/office/powerpoint/2010/main" val="2221544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{095926A5-D304-F747-A1F9-10CDBB3F9128}tf10001062</Template>
  <TotalTime>19948</TotalTime>
  <Words>693</Words>
  <Application>Microsoft Macintosh PowerPoint</Application>
  <PresentationFormat>Widescreen</PresentationFormat>
  <Paragraphs>117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Ion</vt:lpstr>
      <vt:lpstr>Principles of Theater Practices</vt:lpstr>
      <vt:lpstr>When an actor walks onto stage for the first time, the audience’s feelings about the character will be based … on the information that guides all first impressions</vt:lpstr>
      <vt:lpstr>Costume Design</vt:lpstr>
      <vt:lpstr>Acquiring costumes</vt:lpstr>
      <vt:lpstr>The costume designer’s responsibility</vt:lpstr>
      <vt:lpstr>What do we get from costumes</vt:lpstr>
      <vt:lpstr>The designer’s process</vt:lpstr>
      <vt:lpstr>Red-Black vs. Blue-Black</vt:lpstr>
      <vt:lpstr>Communicating concept</vt:lpstr>
      <vt:lpstr>Costume sketch vs. rendering</vt:lpstr>
      <vt:lpstr>What is a costume parade</vt:lpstr>
      <vt:lpstr>Purpose of dress rehearsals</vt:lpstr>
      <vt:lpstr>Costume plot</vt:lpstr>
      <vt:lpstr>The costume shop</vt:lpstr>
      <vt:lpstr>Costume construction</vt:lpstr>
      <vt:lpstr>Beading</vt:lpstr>
      <vt:lpstr>Tools of the trade</vt:lpstr>
      <vt:lpstr>Tools of the trade cont.</vt:lpstr>
      <vt:lpstr>Costume craft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Lettow, Brandon C.</cp:lastModifiedBy>
  <cp:revision>55</cp:revision>
  <dcterms:created xsi:type="dcterms:W3CDTF">2021-09-01T17:36:03Z</dcterms:created>
  <dcterms:modified xsi:type="dcterms:W3CDTF">2021-11-18T13:18:37Z</dcterms:modified>
</cp:coreProperties>
</file>