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36" r:id="rId1"/>
  </p:sldMasterIdLst>
  <p:sldIdLst>
    <p:sldId id="256" r:id="rId2"/>
    <p:sldId id="261" r:id="rId3"/>
    <p:sldId id="257" r:id="rId4"/>
    <p:sldId id="260" r:id="rId5"/>
    <p:sldId id="262" r:id="rId6"/>
    <p:sldId id="263" r:id="rId7"/>
    <p:sldId id="264" r:id="rId8"/>
    <p:sldId id="267" r:id="rId9"/>
    <p:sldId id="268" r:id="rId10"/>
    <p:sldId id="269" r:id="rId11"/>
    <p:sldId id="265" r:id="rId12"/>
    <p:sldId id="279" r:id="rId13"/>
    <p:sldId id="266" r:id="rId14"/>
    <p:sldId id="258" r:id="rId15"/>
    <p:sldId id="259" r:id="rId16"/>
    <p:sldId id="271" r:id="rId17"/>
    <p:sldId id="272" r:id="rId18"/>
    <p:sldId id="274" r:id="rId19"/>
    <p:sldId id="275" r:id="rId20"/>
    <p:sldId id="270" r:id="rId21"/>
    <p:sldId id="276" r:id="rId22"/>
    <p:sldId id="273" r:id="rId23"/>
    <p:sldId id="277" r:id="rId24"/>
    <p:sldId id="278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62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92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0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2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7070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51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76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97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55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3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0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9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8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5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4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9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2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709AC30-EA0B-7B4E-B686-06F984C2A7ED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289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  <p:sldLayoutId id="2147484248" r:id="rId12"/>
    <p:sldLayoutId id="2147484249" r:id="rId13"/>
    <p:sldLayoutId id="2147484250" r:id="rId14"/>
    <p:sldLayoutId id="2147484251" r:id="rId15"/>
    <p:sldLayoutId id="2147484252" r:id="rId16"/>
    <p:sldLayoutId id="21474842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6B952-C961-A446-89A3-A487C0B4C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7559" y="1132637"/>
            <a:ext cx="9376881" cy="2387600"/>
          </a:xfrm>
        </p:spPr>
        <p:txBody>
          <a:bodyPr/>
          <a:lstStyle/>
          <a:p>
            <a:r>
              <a:rPr lang="en-US" dirty="0"/>
              <a:t>Principles of Theater Practices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16AE30-3DD5-AC40-92CF-48C762BC4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4265457" cy="421344"/>
          </a:xfrm>
          <a:solidFill>
            <a:schemeClr val="bg1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dirty="0"/>
              <a:t>Module 6 – Light applications</a:t>
            </a:r>
          </a:p>
        </p:txBody>
      </p:sp>
    </p:spTree>
    <p:extLst>
      <p:ext uri="{BB962C8B-B14F-4D97-AF65-F5344CB8AC3E}">
        <p14:creationId xmlns:p14="http://schemas.microsoft.com/office/powerpoint/2010/main" val="304985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54BA9-AE0A-E044-87FD-D363E5BCE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Gel and GOBOS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61A61-3A61-E449-84E7-82EDEC7A30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Gel is colored media</a:t>
            </a:r>
          </a:p>
          <a:p>
            <a:pPr lvl="1"/>
            <a:r>
              <a:rPr lang="en-US" dirty="0"/>
              <a:t>Originally was made form gelatin</a:t>
            </a:r>
          </a:p>
          <a:p>
            <a:pPr lvl="1"/>
            <a:r>
              <a:rPr lang="en-US" dirty="0"/>
              <a:t>Now made of plastic or glass</a:t>
            </a:r>
          </a:p>
          <a:p>
            <a:r>
              <a:rPr lang="en-US" dirty="0"/>
              <a:t>Also called a color filter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8E575-E2ED-344E-A485-CA48E56B41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GOBO = Go Between</a:t>
            </a:r>
          </a:p>
          <a:p>
            <a:pPr lvl="1"/>
            <a:r>
              <a:rPr lang="en-US" dirty="0"/>
              <a:t>Also called pattern or a template</a:t>
            </a:r>
          </a:p>
          <a:p>
            <a:r>
              <a:rPr lang="en-US" dirty="0"/>
              <a:t>Can be made of steel or glass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827D155A-C6AE-FE42-B6F9-0F4E57A20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476" y="3805880"/>
            <a:ext cx="3513753" cy="284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2C80500A-0AD9-2240-8ED8-69F1FD62F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335" y="3560744"/>
            <a:ext cx="4396341" cy="329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839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C5DB0-2825-BA4A-BE4B-28B3E2CC5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9E0DA-9EF0-CB40-B03A-07C758240A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Barn doors</a:t>
            </a:r>
          </a:p>
          <a:p>
            <a:r>
              <a:rPr lang="en-US" dirty="0"/>
              <a:t>Top hat/half hat</a:t>
            </a:r>
          </a:p>
          <a:p>
            <a:r>
              <a:rPr lang="en-US" dirty="0"/>
              <a:t>Gel frame</a:t>
            </a:r>
          </a:p>
          <a:p>
            <a:r>
              <a:rPr lang="en-US" dirty="0"/>
              <a:t>Iris</a:t>
            </a:r>
          </a:p>
          <a:p>
            <a:r>
              <a:rPr lang="en-US" dirty="0"/>
              <a:t>GOBO rotator</a:t>
            </a:r>
          </a:p>
          <a:p>
            <a:r>
              <a:rPr lang="en-US" dirty="0"/>
              <a:t>GOBO scroller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186FFAF3-A624-D744-A155-C10683132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607" y="3750712"/>
            <a:ext cx="2666004" cy="266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58CEE6B3-EB09-0148-B807-58E47522E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281" y="814724"/>
            <a:ext cx="2666004" cy="266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298BE542-05D8-1C4F-9952-C37BBB95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225" y="814724"/>
            <a:ext cx="2625384" cy="266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>
            <a:extLst>
              <a:ext uri="{FF2B5EF4-FFF2-40B4-BE49-F238E27FC236}">
                <a16:creationId xmlns:a16="http://schemas.microsoft.com/office/drawing/2014/main" id="{C53B40AB-9389-8749-96D7-66A2A182C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550" y="823421"/>
            <a:ext cx="2657307" cy="265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>
            <a:extLst>
              <a:ext uri="{FF2B5EF4-FFF2-40B4-BE49-F238E27FC236}">
                <a16:creationId xmlns:a16="http://schemas.microsoft.com/office/drawing/2014/main" id="{4D4AE0B4-A909-CC46-A229-30EA815DA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535" y="3799704"/>
            <a:ext cx="2666004" cy="266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901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D36EF-5AE0-C84D-A346-8683F0127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 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8147C-91AF-E141-911E-CD9524AE0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6579750" cy="4195763"/>
          </a:xfrm>
        </p:spPr>
        <p:txBody>
          <a:bodyPr/>
          <a:lstStyle/>
          <a:p>
            <a:r>
              <a:rPr lang="en-US" dirty="0"/>
              <a:t>Either individual cells or bands of 3-4</a:t>
            </a:r>
          </a:p>
          <a:p>
            <a:endParaRPr lang="en-US" dirty="0"/>
          </a:p>
          <a:p>
            <a:r>
              <a:rPr lang="en-US" dirty="0"/>
              <a:t>High light output</a:t>
            </a:r>
          </a:p>
          <a:p>
            <a:r>
              <a:rPr lang="en-US" dirty="0"/>
              <a:t>Gets VERY hot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18218D-EFF5-E937-4AE8-1A7C93B85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64" y="1567841"/>
            <a:ext cx="5517994" cy="483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83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073FB-2C3E-5A49-A20D-40D269824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Strip 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4D45D-C525-A44F-A6AB-7C9C677833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Many circuits so chase effects can happen</a:t>
            </a:r>
          </a:p>
          <a:p>
            <a:r>
              <a:rPr lang="en-US" dirty="0"/>
              <a:t>Smaller form factor</a:t>
            </a:r>
          </a:p>
          <a:p>
            <a:r>
              <a:rPr lang="en-US" dirty="0"/>
              <a:t>Good for up lighting</a:t>
            </a:r>
          </a:p>
          <a:p>
            <a:r>
              <a:rPr lang="en-US" dirty="0"/>
              <a:t>Good for lighting backdrops/</a:t>
            </a:r>
            <a:r>
              <a:rPr lang="en-US" dirty="0" err="1"/>
              <a:t>cycs</a:t>
            </a:r>
            <a:endParaRPr lang="en-US" dirty="0"/>
          </a:p>
          <a:p>
            <a:r>
              <a:rPr lang="en-US" dirty="0"/>
              <a:t>Can be colored using gel</a:t>
            </a:r>
          </a:p>
          <a:p>
            <a:r>
              <a:rPr lang="en-US" dirty="0"/>
              <a:t>Gets HOT!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A9009AAA-3633-6C43-9D0E-43C9A5E736B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4" y="1178586"/>
            <a:ext cx="6170741" cy="462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FBA72859-9EA3-DC4B-BD77-617A2CE2E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668" y="4324865"/>
            <a:ext cx="2332770" cy="233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941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31BB5D-21DA-3A43-8836-B557883B8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Foot lights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3F08DC-7995-884E-ACA6-4EE7F3FC24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Fixtures downstage that provide a front/up light</a:t>
            </a:r>
          </a:p>
          <a:p>
            <a:r>
              <a:rPr lang="en-US" dirty="0"/>
              <a:t>Does help illuminate under hats and over head props (umbrellas)</a:t>
            </a:r>
          </a:p>
          <a:p>
            <a:r>
              <a:rPr lang="en-US" dirty="0"/>
              <a:t>Used for a vaudeville aesthetic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CEE3085-A9E8-AD46-BF3C-14BD8917AF7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198" y="1799088"/>
            <a:ext cx="5891214" cy="392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983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A4D31-A845-0F4C-AF6C-163CF9B7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spotlight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D0A80-A191-624A-8D3E-D3BFCFA9DF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Used to track actors/performers around the stage</a:t>
            </a:r>
          </a:p>
          <a:p>
            <a:r>
              <a:rPr lang="en-US" dirty="0"/>
              <a:t>Requires an operator</a:t>
            </a:r>
          </a:p>
          <a:p>
            <a:r>
              <a:rPr lang="en-US" dirty="0"/>
              <a:t>Has the ability to adjust color/focus/iris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AA98843-4E22-FC4C-B8B3-8111209B5F5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4" y="1815903"/>
            <a:ext cx="5318125" cy="398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266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CFF75-E5B2-754E-BDEB-6ED65115E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conventional fixtures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BD3EA-1FF6-BA4A-95B8-83B811B9AA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Lightboard sends commands</a:t>
            </a:r>
          </a:p>
          <a:p>
            <a:r>
              <a:rPr lang="en-US" dirty="0"/>
              <a:t>Commands sent over cable to dimmer room</a:t>
            </a:r>
          </a:p>
          <a:p>
            <a:r>
              <a:rPr lang="en-US" dirty="0"/>
              <a:t>Each dimmer has an address</a:t>
            </a:r>
          </a:p>
          <a:p>
            <a:r>
              <a:rPr lang="en-US" dirty="0"/>
              <a:t>When address is called a percentage 0-100 is sent to dimmer</a:t>
            </a:r>
          </a:p>
          <a:p>
            <a:r>
              <a:rPr lang="en-US" dirty="0"/>
              <a:t>Electricity from dimmer sent to light fixture</a:t>
            </a:r>
          </a:p>
          <a:p>
            <a:r>
              <a:rPr lang="en-US" dirty="0"/>
              <a:t>Lamp in fixtures glows at the percentage requested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BF303E21-8807-1647-8BB7-C9485416590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394" y="2450970"/>
            <a:ext cx="6406256" cy="305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009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5A581-641F-1246-96F1-20C9CD2FC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B822B-A096-AB4D-A0AE-86A828FD95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Light board</a:t>
            </a:r>
          </a:p>
          <a:p>
            <a:pPr lvl="1"/>
            <a:r>
              <a:rPr lang="en-US" dirty="0"/>
              <a:t>Console that lighting commands come from – programable</a:t>
            </a:r>
          </a:p>
          <a:p>
            <a:r>
              <a:rPr lang="en-US" dirty="0"/>
              <a:t>Address</a:t>
            </a:r>
          </a:p>
          <a:p>
            <a:pPr lvl="1"/>
            <a:r>
              <a:rPr lang="en-US" dirty="0"/>
              <a:t>The unique number/location of a dimmer</a:t>
            </a:r>
          </a:p>
          <a:p>
            <a:r>
              <a:rPr lang="en-US" dirty="0"/>
              <a:t>Dimmer</a:t>
            </a:r>
          </a:p>
          <a:p>
            <a:pPr lvl="1"/>
            <a:r>
              <a:rPr lang="en-US" dirty="0"/>
              <a:t>Conventional electrical device that can vary amounts of electricity</a:t>
            </a:r>
          </a:p>
          <a:p>
            <a:r>
              <a:rPr lang="en-US" dirty="0"/>
              <a:t>Circuit</a:t>
            </a:r>
          </a:p>
          <a:p>
            <a:pPr lvl="1"/>
            <a:r>
              <a:rPr lang="en-US" dirty="0"/>
              <a:t>The network of wires, dimmer and plug unique to one address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EAB1D-B6D1-1341-9520-5EB51B5AEA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49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4250C-4D4E-F445-8557-1892E4130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fixtures (movers)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5D603-0F4E-1F47-B6C9-182E24EDAF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1668162"/>
            <a:ext cx="4733663" cy="4737119"/>
          </a:xfrm>
        </p:spPr>
        <p:txBody>
          <a:bodyPr>
            <a:normAutofit/>
          </a:bodyPr>
          <a:lstStyle/>
          <a:p>
            <a:r>
              <a:rPr lang="en-US" dirty="0"/>
              <a:t>Can move on command without manual interaction</a:t>
            </a:r>
          </a:p>
          <a:p>
            <a:r>
              <a:rPr lang="en-US" dirty="0"/>
              <a:t>Often have build in color wheels (gel)</a:t>
            </a:r>
          </a:p>
          <a:p>
            <a:r>
              <a:rPr lang="en-US" dirty="0"/>
              <a:t>Often have a built-in set of GOBOs</a:t>
            </a:r>
          </a:p>
          <a:p>
            <a:pPr lvl="1"/>
            <a:r>
              <a:rPr lang="en-US" dirty="0"/>
              <a:t>Also gobo rotation</a:t>
            </a:r>
          </a:p>
          <a:p>
            <a:r>
              <a:rPr lang="en-US" dirty="0"/>
              <a:t>Often have built-in focus</a:t>
            </a:r>
          </a:p>
          <a:p>
            <a:r>
              <a:rPr lang="en-US" dirty="0"/>
              <a:t>Have a built-in douser</a:t>
            </a:r>
          </a:p>
          <a:p>
            <a:pPr lvl="1"/>
            <a:r>
              <a:rPr lang="en-US" dirty="0"/>
              <a:t>Possible mechanical strobe</a:t>
            </a:r>
          </a:p>
          <a:p>
            <a:r>
              <a:rPr lang="en-US" dirty="0"/>
              <a:t>Use a bright light source</a:t>
            </a:r>
          </a:p>
          <a:p>
            <a:pPr lvl="1"/>
            <a:r>
              <a:rPr lang="en-US" dirty="0"/>
              <a:t>Last up to ~2000hrs</a:t>
            </a:r>
          </a:p>
          <a:p>
            <a:pPr lvl="1"/>
            <a:r>
              <a:rPr lang="en-US" dirty="0"/>
              <a:t>Gets HOT!</a:t>
            </a:r>
          </a:p>
          <a:p>
            <a:r>
              <a:rPr lang="en-US" dirty="0"/>
              <a:t>Requires constant power source</a:t>
            </a:r>
          </a:p>
        </p:txBody>
      </p:sp>
      <p:pic>
        <p:nvPicPr>
          <p:cNvPr id="16386" name="Picture 2" descr="Image 1 - MARTIN MAC 600 WASH">
            <a:extLst>
              <a:ext uri="{FF2B5EF4-FFF2-40B4-BE49-F238E27FC236}">
                <a16:creationId xmlns:a16="http://schemas.microsoft.com/office/drawing/2014/main" id="{C89B83EF-09D6-3B4C-B3B4-97724004F91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41127"/>
            <a:ext cx="4733663" cy="355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467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02B8F-4A9B-5445-B5AC-6462838F7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intelligent fixtures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A3736-1F8C-C443-999E-C3C1C67A7E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Pan left to right 0 - 270 degrees</a:t>
            </a:r>
          </a:p>
          <a:p>
            <a:r>
              <a:rPr lang="en-US" dirty="0"/>
              <a:t>Tilt front to back -90 - +90 degrees</a:t>
            </a:r>
          </a:p>
          <a:p>
            <a:r>
              <a:rPr lang="en-US" dirty="0"/>
              <a:t>Intensity 0 -100</a:t>
            </a:r>
          </a:p>
          <a:p>
            <a:r>
              <a:rPr lang="en-US" dirty="0"/>
              <a:t>Shift focus in – out</a:t>
            </a:r>
          </a:p>
          <a:p>
            <a:r>
              <a:rPr lang="en-US" dirty="0"/>
              <a:t>First color wheel 1-16</a:t>
            </a:r>
          </a:p>
          <a:p>
            <a:r>
              <a:rPr lang="en-US" dirty="0"/>
              <a:t>Second color wheel 1-16</a:t>
            </a:r>
          </a:p>
          <a:p>
            <a:r>
              <a:rPr lang="en-US" dirty="0"/>
              <a:t>Gobo selection 1-16</a:t>
            </a:r>
          </a:p>
          <a:p>
            <a:r>
              <a:rPr lang="en-US" dirty="0"/>
              <a:t>Gobo rotation</a:t>
            </a:r>
          </a:p>
          <a:p>
            <a:r>
              <a:rPr lang="en-US" dirty="0"/>
              <a:t>Facet (splits gobo into 3)</a:t>
            </a:r>
          </a:p>
          <a:p>
            <a:r>
              <a:rPr lang="en-US" dirty="0"/>
              <a:t>Facet rotation</a:t>
            </a:r>
          </a:p>
          <a:p>
            <a:r>
              <a:rPr lang="en-US" dirty="0"/>
              <a:t>Douser open – closed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1327E8-693E-4C4A-B065-E5CB5A603F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Each feature needs an individual control, because of this intelligent fixtures require more than one address, in fact, an address is needed for each feature in use.</a:t>
            </a:r>
          </a:p>
          <a:p>
            <a:r>
              <a:rPr lang="en-US" dirty="0"/>
              <a:t>Some moving light can use 56 address</a:t>
            </a:r>
          </a:p>
        </p:txBody>
      </p:sp>
    </p:spTree>
    <p:extLst>
      <p:ext uri="{BB962C8B-B14F-4D97-AF65-F5344CB8AC3E}">
        <p14:creationId xmlns:p14="http://schemas.microsoft.com/office/powerpoint/2010/main" val="3411746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0AE24-B921-754F-8B9A-619944FEC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Its not a light bulb – it’s a lamp!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8BE58-145D-E446-AE75-94E916B32B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Lamp = the lighting element that emits the light</a:t>
            </a:r>
          </a:p>
          <a:p>
            <a:r>
              <a:rPr lang="en-US" dirty="0"/>
              <a:t>Fixture = the functional or decorative item that holds the lamp as well as provides the power. The fixture may also contain a switch</a:t>
            </a:r>
          </a:p>
          <a:p>
            <a:pPr lvl="1"/>
            <a:r>
              <a:rPr lang="en-US" dirty="0"/>
              <a:t>Another name for a fixture is a Luminaire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A3D3113-9642-FD40-BC25-8DE3532B23A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351" y="1853248"/>
            <a:ext cx="3658436" cy="365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464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4714-967A-3941-B28E-765DA4A42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 instruments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A8F3E-F183-8A43-BB91-101663FA4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519012" cy="4195763"/>
          </a:xfrm>
        </p:spPr>
        <p:txBody>
          <a:bodyPr/>
          <a:lstStyle/>
          <a:p>
            <a:r>
              <a:rPr lang="en-US" dirty="0"/>
              <a:t>These are also called intelligent fixtures</a:t>
            </a:r>
          </a:p>
          <a:p>
            <a:r>
              <a:rPr lang="en-US" dirty="0"/>
              <a:t>The simplest of fixtures just turn on/off</a:t>
            </a:r>
          </a:p>
          <a:p>
            <a:pPr lvl="1"/>
            <a:r>
              <a:rPr lang="en-US" dirty="0"/>
              <a:t>Most have other capabilities</a:t>
            </a:r>
          </a:p>
          <a:p>
            <a:r>
              <a:rPr lang="en-US" dirty="0"/>
              <a:t>Communicates using same light board (DMX)</a:t>
            </a:r>
          </a:p>
          <a:p>
            <a:r>
              <a:rPr lang="en-US" dirty="0"/>
              <a:t>Most have built in dimmers</a:t>
            </a:r>
          </a:p>
          <a:p>
            <a:r>
              <a:rPr lang="en-US" dirty="0"/>
              <a:t>Most require constant power source</a:t>
            </a:r>
          </a:p>
          <a:p>
            <a:endParaRPr lang="en-US" dirty="0"/>
          </a:p>
        </p:txBody>
      </p:sp>
      <p:pic>
        <p:nvPicPr>
          <p:cNvPr id="15362" name="Picture 2" descr="LED Stage Lighting vs. Conventional Lighting - Southwest Audio-Visual">
            <a:extLst>
              <a:ext uri="{FF2B5EF4-FFF2-40B4-BE49-F238E27FC236}">
                <a16:creationId xmlns:a16="http://schemas.microsoft.com/office/drawing/2014/main" id="{D3D0386E-6E43-0340-9EF5-27C43E030D4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7" y="2060575"/>
            <a:ext cx="5710697" cy="37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408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3DA9-7320-D644-9380-A804C2694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DMX (digital multiplex)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ACFB9-7983-9846-BC7B-8C01E9B36B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190" y="1631093"/>
            <a:ext cx="4696462" cy="4978392"/>
          </a:xfrm>
        </p:spPr>
        <p:txBody>
          <a:bodyPr>
            <a:normAutofit/>
          </a:bodyPr>
          <a:lstStyle/>
          <a:p>
            <a:r>
              <a:rPr lang="en-US" dirty="0"/>
              <a:t>DMX is the communication protocol for modern lighting equipment</a:t>
            </a:r>
          </a:p>
          <a:p>
            <a:r>
              <a:rPr lang="en-US" dirty="0"/>
              <a:t>Uses a 3 or 5 pin connector or RJ45</a:t>
            </a:r>
          </a:p>
          <a:p>
            <a:pPr lvl="1"/>
            <a:r>
              <a:rPr lang="en-US" dirty="0"/>
              <a:t>Fixtures are daisy chained</a:t>
            </a:r>
          </a:p>
          <a:p>
            <a:r>
              <a:rPr lang="en-US" dirty="0"/>
              <a:t>Light boards talk to dimer racks as well as intelligent lights with these commands</a:t>
            </a:r>
          </a:p>
          <a:p>
            <a:r>
              <a:rPr lang="en-US" dirty="0"/>
              <a:t>Fixtures are assigned a starting address using DIP switches or a menu</a:t>
            </a:r>
          </a:p>
          <a:p>
            <a:r>
              <a:rPr lang="en-US" dirty="0"/>
              <a:t>An address can be in the range of 1 – 512 </a:t>
            </a:r>
          </a:p>
          <a:p>
            <a:r>
              <a:rPr lang="en-US" dirty="0"/>
              <a:t>Address # of multi-address lights cannot overlap</a:t>
            </a:r>
          </a:p>
        </p:txBody>
      </p:sp>
      <p:pic>
        <p:nvPicPr>
          <p:cNvPr id="17410" name="Picture 2" descr="DMX Dip Switch Calculator – Work It Out For Yourself! | - Stage Lighting  Tutorials, Information and How To">
            <a:extLst>
              <a:ext uri="{FF2B5EF4-FFF2-40B4-BE49-F238E27FC236}">
                <a16:creationId xmlns:a16="http://schemas.microsoft.com/office/drawing/2014/main" id="{D641DBCA-82C8-234C-930A-E97475F156C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741" y="856773"/>
            <a:ext cx="4428408" cy="220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>
            <a:extLst>
              <a:ext uri="{FF2B5EF4-FFF2-40B4-BE49-F238E27FC236}">
                <a16:creationId xmlns:a16="http://schemas.microsoft.com/office/drawing/2014/main" id="{749DE25F-9CF5-8343-A203-E778CEB2C9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4" t="13710" r="20189" b="48532"/>
          <a:stretch/>
        </p:blipFill>
        <p:spPr bwMode="auto">
          <a:xfrm>
            <a:off x="5684108" y="2714143"/>
            <a:ext cx="6207210" cy="389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993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BF3B5-445E-DC4D-AA07-CAA607CB8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 par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B45DE-D32F-EF49-8104-4EB04B4B51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Wide range of colors from one fixture</a:t>
            </a:r>
          </a:p>
          <a:p>
            <a:r>
              <a:rPr lang="en-US" dirty="0"/>
              <a:t>Lighter weight</a:t>
            </a:r>
          </a:p>
          <a:p>
            <a:r>
              <a:rPr lang="en-US" dirty="0"/>
              <a:t>Can strobe</a:t>
            </a:r>
          </a:p>
          <a:p>
            <a:r>
              <a:rPr lang="en-US" dirty="0"/>
              <a:t>Long life from LEDs</a:t>
            </a:r>
          </a:p>
          <a:p>
            <a:r>
              <a:rPr lang="en-US" dirty="0"/>
              <a:t>Only gets warm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021E9B96-D0D3-5F4C-80A4-CA1089CB407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" r="14495"/>
          <a:stretch/>
        </p:blipFill>
        <p:spPr bwMode="auto">
          <a:xfrm>
            <a:off x="6096000" y="2377581"/>
            <a:ext cx="5476459" cy="356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098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D1F74-63F7-874E-A2E5-86C7E021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 LIKO equivalent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FF5DE-8C88-C843-982C-15E8A05C54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Wide range of colors from one fixture</a:t>
            </a:r>
          </a:p>
          <a:p>
            <a:r>
              <a:rPr lang="en-US" dirty="0"/>
              <a:t>Can use same lenses as conventional fixtures</a:t>
            </a:r>
          </a:p>
          <a:p>
            <a:r>
              <a:rPr lang="en-US" dirty="0"/>
              <a:t>Light weight</a:t>
            </a:r>
          </a:p>
          <a:p>
            <a:r>
              <a:rPr lang="en-US" dirty="0"/>
              <a:t>Can strobe</a:t>
            </a:r>
          </a:p>
          <a:p>
            <a:r>
              <a:rPr lang="en-US" dirty="0"/>
              <a:t>Long life from LEDs</a:t>
            </a:r>
          </a:p>
          <a:p>
            <a:r>
              <a:rPr lang="en-US" dirty="0"/>
              <a:t>Only gets warm</a:t>
            </a:r>
          </a:p>
          <a:p>
            <a:endParaRPr lang="en-US" dirty="0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C32A1A49-C074-0F40-B5AF-D41C5CD17CF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306" y="2055813"/>
            <a:ext cx="4200525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489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83622-88D7-A14A-BAC7-F215581C1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 mover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9D348-296C-B94D-8E3A-342EA40BFF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Wide range of colors from one fixture</a:t>
            </a:r>
          </a:p>
          <a:p>
            <a:r>
              <a:rPr lang="en-US" dirty="0"/>
              <a:t>Lighter weight</a:t>
            </a:r>
          </a:p>
          <a:p>
            <a:r>
              <a:rPr lang="en-US" dirty="0"/>
              <a:t>Can strobe</a:t>
            </a:r>
          </a:p>
          <a:p>
            <a:r>
              <a:rPr lang="en-US" dirty="0"/>
              <a:t>Long life from LEDs</a:t>
            </a:r>
          </a:p>
          <a:p>
            <a:r>
              <a:rPr lang="en-US" dirty="0"/>
              <a:t>Only gets warm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F061FB82-63A0-BF4B-8E33-A7F21301EB4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448" y="1830853"/>
            <a:ext cx="4500240" cy="442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774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726E-5C92-3349-8D73-794C76F7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 </a:t>
            </a:r>
            <a:r>
              <a:rPr lang="en-US"/>
              <a:t>strip 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50384-2407-D345-BACF-7DC9917B27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Color changing </a:t>
            </a:r>
          </a:p>
          <a:p>
            <a:r>
              <a:rPr lang="en-US" dirty="0"/>
              <a:t>Some are foxed position</a:t>
            </a:r>
          </a:p>
          <a:p>
            <a:pPr lvl="1"/>
            <a:r>
              <a:rPr lang="en-US" dirty="0"/>
              <a:t>Some can move</a:t>
            </a:r>
          </a:p>
          <a:p>
            <a:r>
              <a:rPr lang="en-US" dirty="0"/>
              <a:t>Can do effects</a:t>
            </a:r>
          </a:p>
          <a:p>
            <a:pPr lvl="1"/>
            <a:r>
              <a:rPr lang="en-US" dirty="0"/>
              <a:t>Strobe</a:t>
            </a:r>
          </a:p>
          <a:p>
            <a:pPr lvl="1"/>
            <a:r>
              <a:rPr lang="en-US"/>
              <a:t>Color chase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465AC23-06F3-D642-91BF-FC78C236248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413" y="2060575"/>
            <a:ext cx="5891214" cy="430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680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31BB5D-21DA-3A43-8836-B557883B8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practical light or fixture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3F08DC-7995-884E-ACA6-4EE7F3FC24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scenic element that functions to some degree as a light source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2F79960-2728-0B43-A08A-1B90B43D070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405" y="2060575"/>
            <a:ext cx="6399164" cy="319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70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27907-81F2-3140-925F-9AF65BBC7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vs LED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8816040-5E15-A94C-890E-A860423E46D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8" y="1478310"/>
            <a:ext cx="5535292" cy="480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F7554388-CDDC-B940-B48B-AC70EE040F3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5"/>
          <a:stretch/>
        </p:blipFill>
        <p:spPr bwMode="auto">
          <a:xfrm>
            <a:off x="6794209" y="1505225"/>
            <a:ext cx="4448293" cy="475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68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9B624-619F-224F-9AC7-67A2FC072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fixtures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B42EA-1ED9-CC47-922D-1D939684F5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Par cans</a:t>
            </a:r>
          </a:p>
          <a:p>
            <a:r>
              <a:rPr lang="en-US" dirty="0"/>
              <a:t>Fresnel</a:t>
            </a:r>
          </a:p>
          <a:p>
            <a:r>
              <a:rPr lang="en-US" dirty="0"/>
              <a:t>Ellipsoidal reflector spotlight (ERS)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D4AF6CD-F4E1-D748-A012-FF6CE4A2728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532" y="1654265"/>
            <a:ext cx="2929076" cy="446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040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445DF-59B5-3149-95E9-18DBF442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 cans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BB35A-47AB-FD44-B8DD-D6361D9429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Simplest design</a:t>
            </a:r>
          </a:p>
          <a:p>
            <a:r>
              <a:rPr lang="en-US" dirty="0"/>
              <a:t>Came in 3 sizes</a:t>
            </a:r>
          </a:p>
          <a:p>
            <a:pPr lvl="1"/>
            <a:r>
              <a:rPr lang="en-US" dirty="0"/>
              <a:t>Par 38, 56, 64</a:t>
            </a:r>
          </a:p>
          <a:p>
            <a:r>
              <a:rPr lang="en-US" dirty="0"/>
              <a:t>One focus adjustment</a:t>
            </a:r>
          </a:p>
          <a:p>
            <a:pPr lvl="1"/>
            <a:r>
              <a:rPr lang="en-US" dirty="0"/>
              <a:t>Vertical or horizontal oval</a:t>
            </a:r>
          </a:p>
          <a:p>
            <a:r>
              <a:rPr lang="en-US" dirty="0"/>
              <a:t>Beam width adjustments required swapping out lamps</a:t>
            </a:r>
          </a:p>
          <a:p>
            <a:r>
              <a:rPr lang="en-US" dirty="0"/>
              <a:t>Can be colored using gel</a:t>
            </a:r>
          </a:p>
          <a:p>
            <a:r>
              <a:rPr lang="en-US" dirty="0"/>
              <a:t>Gets HOT!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60C395EB-830C-FD43-8F59-0474F3F08E8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2" r="8690"/>
          <a:stretch/>
        </p:blipFill>
        <p:spPr bwMode="auto">
          <a:xfrm>
            <a:off x="5688226" y="1461243"/>
            <a:ext cx="5025082" cy="411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E1CB8DDF-47BB-1E43-B7E0-C69D05095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8" r="23211"/>
          <a:stretch/>
        </p:blipFill>
        <p:spPr bwMode="auto">
          <a:xfrm>
            <a:off x="9937171" y="4761424"/>
            <a:ext cx="2028279" cy="163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47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9145E-D53A-414F-89F2-38C567748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A141A-E840-8343-AAA1-1B99669A36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Unique lens design</a:t>
            </a:r>
          </a:p>
          <a:p>
            <a:r>
              <a:rPr lang="en-US" dirty="0"/>
              <a:t>One focus adjustment</a:t>
            </a:r>
          </a:p>
          <a:p>
            <a:pPr lvl="1"/>
            <a:r>
              <a:rPr lang="en-US" dirty="0"/>
              <a:t>Adjustable size circle of light</a:t>
            </a:r>
          </a:p>
          <a:p>
            <a:r>
              <a:rPr lang="en-US" dirty="0"/>
              <a:t>Can be colored using gel</a:t>
            </a:r>
          </a:p>
          <a:p>
            <a:r>
              <a:rPr lang="en-US" dirty="0"/>
              <a:t>Gets HOT!</a:t>
            </a: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FA776EFE-8386-344D-AC4D-900308FCC2E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129" y="1437203"/>
            <a:ext cx="4782064" cy="478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4091BD24-2473-ED48-BF57-A209D233A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2" r="17563"/>
          <a:stretch/>
        </p:blipFill>
        <p:spPr bwMode="auto">
          <a:xfrm>
            <a:off x="9230116" y="4473145"/>
            <a:ext cx="2838316" cy="229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531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9588B-626A-5447-B400-AEB119563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Ellipsoidal reflector spotlight (ERS)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301AD-294A-EF48-AC7B-A20445CEF3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120" y="2060575"/>
            <a:ext cx="4733532" cy="4195763"/>
          </a:xfrm>
        </p:spPr>
        <p:txBody>
          <a:bodyPr/>
          <a:lstStyle/>
          <a:p>
            <a:r>
              <a:rPr lang="en-US" dirty="0"/>
              <a:t>Many adjustments</a:t>
            </a:r>
          </a:p>
          <a:p>
            <a:pPr lvl="1"/>
            <a:r>
              <a:rPr lang="en-US" dirty="0"/>
              <a:t>Focus</a:t>
            </a:r>
          </a:p>
          <a:p>
            <a:pPr lvl="1"/>
            <a:r>
              <a:rPr lang="en-US" dirty="0"/>
              <a:t>Shutter</a:t>
            </a:r>
          </a:p>
          <a:p>
            <a:pPr lvl="1"/>
            <a:r>
              <a:rPr lang="en-US" dirty="0"/>
              <a:t>Hotspot</a:t>
            </a:r>
          </a:p>
          <a:p>
            <a:pPr lvl="1"/>
            <a:r>
              <a:rPr lang="en-US" dirty="0"/>
              <a:t>Barrel rotation</a:t>
            </a:r>
          </a:p>
          <a:p>
            <a:r>
              <a:rPr lang="en-US" dirty="0"/>
              <a:t>Size of beam can be changed by swapping lenses</a:t>
            </a:r>
          </a:p>
          <a:p>
            <a:r>
              <a:rPr lang="en-US" dirty="0"/>
              <a:t>Can be colored using gel</a:t>
            </a:r>
          </a:p>
          <a:p>
            <a:r>
              <a:rPr lang="en-US" dirty="0"/>
              <a:t>Can have a pattern (GOBO) installed</a:t>
            </a:r>
          </a:p>
          <a:p>
            <a:r>
              <a:rPr lang="en-US" dirty="0"/>
              <a:t>Gets HOT!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02103C45-4ED9-2048-B03B-A3D7FD84C2E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306" y="2055813"/>
            <a:ext cx="4200525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6D460D96-7061-D94E-AED6-BF78CB299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713" y="2060575"/>
            <a:ext cx="2793999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199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226479-D9CF-E24A-89D9-FDF3688BB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of reflector and adjustable lenses is how you can get pattern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7AD7D75A-EF92-5544-8385-358164815C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58" y="2052638"/>
            <a:ext cx="8106991" cy="446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493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{095926A5-D304-F747-A1F9-10CDBB3F9128}tf10001062</Template>
  <TotalTime>16649</TotalTime>
  <Words>789</Words>
  <Application>Microsoft Macintosh PowerPoint</Application>
  <PresentationFormat>Widescreen</PresentationFormat>
  <Paragraphs>157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Wingdings 3</vt:lpstr>
      <vt:lpstr>Ion</vt:lpstr>
      <vt:lpstr>Principles of Theater Practices</vt:lpstr>
      <vt:lpstr>Its not a light bulb – it’s a lamp!</vt:lpstr>
      <vt:lpstr>A practical light or fixture</vt:lpstr>
      <vt:lpstr>Conventional vs LED</vt:lpstr>
      <vt:lpstr>Conventional fixtures</vt:lpstr>
      <vt:lpstr>Par cans </vt:lpstr>
      <vt:lpstr>Fresnel</vt:lpstr>
      <vt:lpstr>Ellipsoidal reflector spotlight (ERS) </vt:lpstr>
      <vt:lpstr>Shape of reflector and adjustable lenses is how you can get pattern</vt:lpstr>
      <vt:lpstr>Gel and GOBOS</vt:lpstr>
      <vt:lpstr>Accessories</vt:lpstr>
      <vt:lpstr>Cyc lights</vt:lpstr>
      <vt:lpstr>Strip lights</vt:lpstr>
      <vt:lpstr>Foot lights</vt:lpstr>
      <vt:lpstr>Follow spotlight</vt:lpstr>
      <vt:lpstr>Controlling conventional fixtures</vt:lpstr>
      <vt:lpstr>Defining terms</vt:lpstr>
      <vt:lpstr>Moving fixtures (movers)</vt:lpstr>
      <vt:lpstr>Controlling intelligent fixtures</vt:lpstr>
      <vt:lpstr>LED instruments</vt:lpstr>
      <vt:lpstr>DMX (digital multiplex)</vt:lpstr>
      <vt:lpstr>LED par</vt:lpstr>
      <vt:lpstr>LED LIKO equivalent</vt:lpstr>
      <vt:lpstr>LED mover</vt:lpstr>
      <vt:lpstr>LED strip lights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Lettow, Brandon C.</cp:lastModifiedBy>
  <cp:revision>45</cp:revision>
  <dcterms:created xsi:type="dcterms:W3CDTF">2021-09-01T17:36:03Z</dcterms:created>
  <dcterms:modified xsi:type="dcterms:W3CDTF">2022-10-25T12:45:39Z</dcterms:modified>
</cp:coreProperties>
</file>