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36" r:id="rId1"/>
  </p:sldMasterIdLst>
  <p:sldIdLst>
    <p:sldId id="256" r:id="rId2"/>
    <p:sldId id="259" r:id="rId3"/>
    <p:sldId id="260" r:id="rId4"/>
    <p:sldId id="263" r:id="rId5"/>
    <p:sldId id="261" r:id="rId6"/>
    <p:sldId id="264" r:id="rId7"/>
    <p:sldId id="262" r:id="rId8"/>
    <p:sldId id="265" r:id="rId9"/>
    <p:sldId id="266" r:id="rId10"/>
    <p:sldId id="270" r:id="rId11"/>
    <p:sldId id="257" r:id="rId12"/>
    <p:sldId id="258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62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9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0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2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7070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51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10/4/22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76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10/4/22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97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55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3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0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9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8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5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4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9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C30-EA0B-7B4E-B686-06F984C2A7ED}" type="datetimeFigureOut">
              <a:rPr lang="en-US" smtClean="0"/>
              <a:t>10/4/22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2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709AC30-EA0B-7B4E-B686-06F984C2A7ED}" type="datetimeFigureOut">
              <a:rPr lang="en-US" smtClean="0"/>
              <a:t>10/4/22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C3F6-AA26-B648-AEBE-B600A153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289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  <p:sldLayoutId id="2147484248" r:id="rId12"/>
    <p:sldLayoutId id="2147484249" r:id="rId13"/>
    <p:sldLayoutId id="2147484250" r:id="rId14"/>
    <p:sldLayoutId id="2147484251" r:id="rId15"/>
    <p:sldLayoutId id="2147484252" r:id="rId16"/>
    <p:sldLayoutId id="21474842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6B952-C961-A446-89A3-A487C0B4C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7559" y="1132637"/>
            <a:ext cx="9376881" cy="2387600"/>
          </a:xfrm>
        </p:spPr>
        <p:txBody>
          <a:bodyPr/>
          <a:lstStyle/>
          <a:p>
            <a:r>
              <a:rPr lang="en-US" dirty="0"/>
              <a:t>Principles of Theater Practices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16AE30-3DD5-AC40-92CF-48C762BC4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5855445" cy="421344"/>
          </a:xfrm>
          <a:solidFill>
            <a:schemeClr val="bg1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 dirty="0"/>
              <a:t>Module 5 – Sound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304985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>
            <a:extLst>
              <a:ext uri="{FF2B5EF4-FFF2-40B4-BE49-F238E27FC236}">
                <a16:creationId xmlns:a16="http://schemas.microsoft.com/office/drawing/2014/main" id="{44E2D0FA-08DC-7E40-AF6F-50B36B0D5F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4009534" cy="400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E7D9B3D8-8C7D-C54F-B834-2C577E0B6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246" y="358219"/>
            <a:ext cx="5698337" cy="354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A9EE31-D566-6149-A53C-61958EBAD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49" y="388831"/>
            <a:ext cx="4651245" cy="3488434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3BB00BB2-2DDB-B348-945A-0A08601AF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453" y="3516197"/>
            <a:ext cx="5589047" cy="314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23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B7FCE-4001-CA4E-AAD3-97948373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- surround sound vs. directional sound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17851-B44C-6B41-AD91-A3108E7B7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Surround sound – aimed to give all listeners the same sound experience</a:t>
            </a:r>
          </a:p>
          <a:p>
            <a:pPr lvl="1"/>
            <a:r>
              <a:rPr lang="en-US" dirty="0"/>
              <a:t>This is how movies and multi-channel audio recordings are intended to ne heard</a:t>
            </a:r>
          </a:p>
          <a:p>
            <a:pPr lvl="1"/>
            <a:r>
              <a:rPr lang="en-US" dirty="0"/>
              <a:t>Example – the helicopter circling around the room</a:t>
            </a:r>
          </a:p>
          <a:p>
            <a:r>
              <a:rPr lang="en-US" dirty="0"/>
              <a:t>Directional sound – designed to convince an audience that sound is coming from a particular direction not necessarily expecting that each listener hear the exact same way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429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82E6B-1D58-6444-AB87-A16456B88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Multi-channel audio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8DB2E-7FDE-5347-AE4E-FC7D8593A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98393"/>
            <a:ext cx="9303880" cy="4195481"/>
          </a:xfrm>
          <a:solidFill>
            <a:schemeClr val="tx1">
              <a:lumMod val="50000"/>
              <a:alpha val="58364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Stereo – 2ch.			Left and Right</a:t>
            </a:r>
          </a:p>
          <a:p>
            <a:r>
              <a:rPr lang="en-US" dirty="0"/>
              <a:t>2.1 – 3ch.				</a:t>
            </a:r>
            <a:r>
              <a:rPr lang="en-US" sz="1900" dirty="0"/>
              <a:t>Left, Right and Low Frequency Channel LFC*</a:t>
            </a:r>
          </a:p>
          <a:p>
            <a:r>
              <a:rPr lang="en-US" dirty="0"/>
              <a:t>Quadraphonic	- 4ch.	Front Left + Right and Rear Left + Right</a:t>
            </a:r>
          </a:p>
          <a:p>
            <a:r>
              <a:rPr lang="en-US" dirty="0"/>
              <a:t>3.1 – 4ch.				Front Left + Center + Right + LFC</a:t>
            </a:r>
          </a:p>
          <a:p>
            <a:r>
              <a:rPr lang="en-US" dirty="0"/>
              <a:t>4.1 – 5ch.				Front Left + Right, Rear Left + Right and LFC</a:t>
            </a:r>
          </a:p>
          <a:p>
            <a:r>
              <a:rPr lang="en-US" dirty="0"/>
              <a:t>5.1 – 6ch.				</a:t>
            </a:r>
            <a:r>
              <a:rPr lang="en-US" sz="1600" dirty="0"/>
              <a:t>Front Left + Center + Right, Rear Left + Right and LFC</a:t>
            </a:r>
          </a:p>
          <a:p>
            <a:r>
              <a:rPr lang="en-US" dirty="0"/>
              <a:t>7.1– 8ch.				Front L,C,R, Rear L and R, LFC, Sides L and R</a:t>
            </a:r>
          </a:p>
          <a:p>
            <a:r>
              <a:rPr lang="en-US" dirty="0"/>
              <a:t>9.1 – 10ch.				</a:t>
            </a:r>
            <a:r>
              <a:rPr lang="en-US" sz="1400" dirty="0"/>
              <a:t>Front L,C,R, Front High L and R, Rear L and R, LFC, Sides L and R</a:t>
            </a:r>
          </a:p>
          <a:p>
            <a:endParaRPr lang="en-US" dirty="0"/>
          </a:p>
          <a:p>
            <a:r>
              <a:rPr lang="en-US" dirty="0"/>
              <a:t>Other possible channels could be VOG, rear center, additional LFC’s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E39AB2-1F33-A044-88B9-374A106239A1}"/>
              </a:ext>
            </a:extLst>
          </p:cNvPr>
          <p:cNvSpPr txBox="1"/>
          <p:nvPr/>
        </p:nvSpPr>
        <p:spPr>
          <a:xfrm>
            <a:off x="7986627" y="6503224"/>
            <a:ext cx="4203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*LFC is often referred to as Subwoofer channel</a:t>
            </a:r>
          </a:p>
        </p:txBody>
      </p:sp>
    </p:spTree>
    <p:extLst>
      <p:ext uri="{BB962C8B-B14F-4D97-AF65-F5344CB8AC3E}">
        <p14:creationId xmlns:p14="http://schemas.microsoft.com/office/powerpoint/2010/main" val="2053794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C40FA-96E9-AF4A-B8BB-914914CFE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designer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95EE7-D88E-694D-B45D-F53CE06DC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of the creative team</a:t>
            </a:r>
          </a:p>
          <a:p>
            <a:r>
              <a:rPr lang="en-US" dirty="0"/>
              <a:t>Responsible for crafting the soundscapes and sound effects </a:t>
            </a:r>
          </a:p>
          <a:p>
            <a:pPr lvl="1"/>
            <a:r>
              <a:rPr lang="en-US" dirty="0"/>
              <a:t>May also be a music composer</a:t>
            </a:r>
          </a:p>
          <a:p>
            <a:r>
              <a:rPr lang="en-US" dirty="0"/>
              <a:t>Attends design meeting and production meetings</a:t>
            </a:r>
          </a:p>
          <a:p>
            <a:r>
              <a:rPr lang="en-US" dirty="0"/>
              <a:t>Fluent with software cueing software</a:t>
            </a:r>
          </a:p>
          <a:p>
            <a:pPr lvl="1"/>
            <a:r>
              <a:rPr lang="en-US" dirty="0" err="1"/>
              <a:t>Qlab</a:t>
            </a:r>
            <a:r>
              <a:rPr lang="en-US" dirty="0"/>
              <a:t> or SFX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82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E9DD5-2098-C343-BEC5-B22657795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engineer (A1)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475AB-6E14-0C41-9DB1-7495C630D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Responsible for bringing the sound designer’s creativity to life</a:t>
            </a:r>
          </a:p>
          <a:p>
            <a:r>
              <a:rPr lang="en-US" dirty="0"/>
              <a:t>Likely will be in charge of the load-in of sound equipment for the front of house </a:t>
            </a:r>
          </a:p>
          <a:p>
            <a:r>
              <a:rPr lang="en-US" dirty="0"/>
              <a:t>Regularly is the live mixer for productions</a:t>
            </a:r>
          </a:p>
          <a:p>
            <a:pPr lvl="1"/>
            <a:r>
              <a:rPr lang="en-US" dirty="0"/>
              <a:t>Often is positioned in the middle of the audience to appropriately hear</a:t>
            </a:r>
          </a:p>
          <a:p>
            <a:r>
              <a:rPr lang="en-US" dirty="0"/>
              <a:t>Fluent with the menus and operations of the soundboard used</a:t>
            </a:r>
          </a:p>
        </p:txBody>
      </p:sp>
    </p:spTree>
    <p:extLst>
      <p:ext uri="{BB962C8B-B14F-4D97-AF65-F5344CB8AC3E}">
        <p14:creationId xmlns:p14="http://schemas.microsoft.com/office/powerpoint/2010/main" val="885315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5DB60-72C4-A04B-8CF2-3E683A347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 assistant (A2)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75747-6C4F-7240-A66A-80CC60F9E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located backstage</a:t>
            </a:r>
          </a:p>
          <a:p>
            <a:r>
              <a:rPr lang="en-US" dirty="0"/>
              <a:t>Sets up the backstage monitors and communication systems</a:t>
            </a:r>
          </a:p>
          <a:p>
            <a:r>
              <a:rPr lang="en-US" dirty="0"/>
              <a:t>Responsible for the load-in of onstage/backstage audio equipment</a:t>
            </a:r>
          </a:p>
          <a:p>
            <a:r>
              <a:rPr lang="en-US" dirty="0"/>
              <a:t>Microphone wrangler</a:t>
            </a:r>
          </a:p>
          <a:p>
            <a:pPr lvl="1"/>
            <a:r>
              <a:rPr lang="en-US" dirty="0"/>
              <a:t>Microphone troubleshooter</a:t>
            </a:r>
          </a:p>
          <a:p>
            <a:r>
              <a:rPr lang="en-US" dirty="0"/>
              <a:t>May operate a smaller soundboard for monitor mixes for performers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76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5DB60-72C4-A04B-8CF2-3E683A347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75747-6C4F-7240-A66A-80CC60F9E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term used for assistants to the production. </a:t>
            </a:r>
          </a:p>
          <a:p>
            <a:r>
              <a:rPr lang="en-US" dirty="0"/>
              <a:t>A term that relates to the musician's gear </a:t>
            </a:r>
            <a:r>
              <a:rPr lang="en-US" u="sng" dirty="0"/>
              <a:t>onstage</a:t>
            </a:r>
          </a:p>
          <a:p>
            <a:r>
              <a:rPr lang="en-US" dirty="0"/>
              <a:t>Responsibilities</a:t>
            </a:r>
          </a:p>
          <a:p>
            <a:pPr lvl="1"/>
            <a:r>
              <a:rPr lang="en-US" dirty="0"/>
              <a:t>Help take down microphone equipment</a:t>
            </a:r>
          </a:p>
          <a:p>
            <a:pPr lvl="1"/>
            <a:r>
              <a:rPr lang="en-US" dirty="0"/>
              <a:t>Help box up drum sets</a:t>
            </a:r>
          </a:p>
          <a:p>
            <a:pPr lvl="1"/>
            <a:r>
              <a:rPr lang="en-US" dirty="0"/>
              <a:t>Help store keyboards</a:t>
            </a:r>
          </a:p>
          <a:p>
            <a:pPr lvl="1"/>
            <a:r>
              <a:rPr lang="en-US" dirty="0"/>
              <a:t>May be responsible for moving guitar amplifiers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96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A141F-4151-0445-9A64-87D3EAAF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65C64-1492-6548-B440-A0B0AF8A3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</a:t>
            </a:r>
          </a:p>
          <a:p>
            <a:pPr lvl="1"/>
            <a:r>
              <a:rPr lang="en-US" dirty="0"/>
              <a:t>Generates the signals</a:t>
            </a:r>
          </a:p>
          <a:p>
            <a:r>
              <a:rPr lang="en-US" dirty="0"/>
              <a:t>Manipulator</a:t>
            </a:r>
          </a:p>
          <a:p>
            <a:pPr lvl="1"/>
            <a:r>
              <a:rPr lang="en-US" dirty="0"/>
              <a:t>Modifies the signal(s)</a:t>
            </a:r>
          </a:p>
          <a:p>
            <a:r>
              <a:rPr lang="en-US" dirty="0"/>
              <a:t>Amplifier</a:t>
            </a:r>
          </a:p>
          <a:p>
            <a:pPr lvl="1"/>
            <a:r>
              <a:rPr lang="en-US" dirty="0"/>
              <a:t>Makes the signal(s) more powerful</a:t>
            </a:r>
          </a:p>
          <a:p>
            <a:r>
              <a:rPr lang="en-US" dirty="0"/>
              <a:t>Reproducer</a:t>
            </a:r>
          </a:p>
          <a:p>
            <a:pPr lvl="1"/>
            <a:r>
              <a:rPr lang="en-US" dirty="0"/>
              <a:t>Makes the signal(s) audible</a:t>
            </a:r>
          </a:p>
        </p:txBody>
      </p:sp>
    </p:spTree>
    <p:extLst>
      <p:ext uri="{BB962C8B-B14F-4D97-AF65-F5344CB8AC3E}">
        <p14:creationId xmlns:p14="http://schemas.microsoft.com/office/powerpoint/2010/main" val="2074767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52220-CAB1-3E48-836E-9DEABADCD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1BA12-A0E1-104D-8676-67FA84FA8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devices that generate signals?</a:t>
            </a:r>
          </a:p>
        </p:txBody>
      </p:sp>
    </p:spTree>
    <p:extLst>
      <p:ext uri="{BB962C8B-B14F-4D97-AF65-F5344CB8AC3E}">
        <p14:creationId xmlns:p14="http://schemas.microsoft.com/office/powerpoint/2010/main" val="44529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6869C-4000-1A4F-983C-70E47B8A2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1CD65-198B-D64A-9A2C-10DACA3C1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Microphone</a:t>
            </a:r>
          </a:p>
          <a:p>
            <a:r>
              <a:rPr lang="en-US" dirty="0"/>
              <a:t>Electric guitar</a:t>
            </a:r>
          </a:p>
          <a:p>
            <a:r>
              <a:rPr lang="en-US" dirty="0"/>
              <a:t>CD player</a:t>
            </a:r>
          </a:p>
          <a:p>
            <a:r>
              <a:rPr lang="en-US" dirty="0"/>
              <a:t>iPod</a:t>
            </a:r>
          </a:p>
          <a:p>
            <a:r>
              <a:rPr lang="en-US" dirty="0"/>
              <a:t>Digital piano*</a:t>
            </a:r>
          </a:p>
          <a:p>
            <a:r>
              <a:rPr lang="en-US" dirty="0"/>
              <a:t>Computer sound card</a:t>
            </a:r>
          </a:p>
          <a:p>
            <a:r>
              <a:rPr lang="en-US" dirty="0"/>
              <a:t>RF tuner</a:t>
            </a:r>
          </a:p>
          <a:p>
            <a:r>
              <a:rPr lang="en-US" dirty="0"/>
              <a:t>Record player</a:t>
            </a:r>
          </a:p>
          <a:p>
            <a:r>
              <a:rPr lang="en-US" dirty="0"/>
              <a:t>Cassette player</a:t>
            </a:r>
          </a:p>
          <a:p>
            <a:r>
              <a:rPr lang="en-US" dirty="0"/>
              <a:t>Reel to reel player</a:t>
            </a:r>
          </a:p>
          <a:p>
            <a:r>
              <a:rPr lang="en-US" dirty="0"/>
              <a:t>8-track player</a:t>
            </a:r>
          </a:p>
        </p:txBody>
      </p:sp>
    </p:spTree>
    <p:extLst>
      <p:ext uri="{BB962C8B-B14F-4D97-AF65-F5344CB8AC3E}">
        <p14:creationId xmlns:p14="http://schemas.microsoft.com/office/powerpoint/2010/main" val="705010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758CD-57EB-7748-A174-90CD2DEF1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manipulator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1109A-5777-DE45-AAE1-048EAD46D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devices that alter audio signals?</a:t>
            </a:r>
          </a:p>
        </p:txBody>
      </p:sp>
    </p:spTree>
    <p:extLst>
      <p:ext uri="{BB962C8B-B14F-4D97-AF65-F5344CB8AC3E}">
        <p14:creationId xmlns:p14="http://schemas.microsoft.com/office/powerpoint/2010/main" val="452566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64598-5574-7E4B-BFD8-559BB31AA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manipulators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B7155-FB40-8B4A-B9F8-3EBF7C1C8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Sound mixer (soundboard) </a:t>
            </a:r>
          </a:p>
          <a:p>
            <a:r>
              <a:rPr lang="en-US" dirty="0"/>
              <a:t>Equalizer</a:t>
            </a:r>
          </a:p>
          <a:p>
            <a:r>
              <a:rPr lang="en-US" dirty="0"/>
              <a:t>Reverb device</a:t>
            </a:r>
          </a:p>
          <a:p>
            <a:r>
              <a:rPr lang="en-US" dirty="0"/>
              <a:t>Effects processor</a:t>
            </a:r>
          </a:p>
        </p:txBody>
      </p:sp>
    </p:spTree>
    <p:extLst>
      <p:ext uri="{BB962C8B-B14F-4D97-AF65-F5344CB8AC3E}">
        <p14:creationId xmlns:p14="http://schemas.microsoft.com/office/powerpoint/2010/main" val="3859730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758CD-57EB-7748-A174-90CD2DEF1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amplifier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1109A-5777-DE45-AAE1-048EAD46D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949221"/>
            <a:ext cx="8946541" cy="4195481"/>
          </a:xfrm>
        </p:spPr>
        <p:txBody>
          <a:bodyPr/>
          <a:lstStyle/>
          <a:p>
            <a:r>
              <a:rPr lang="en-US" strike="sngStrike" dirty="0"/>
              <a:t>What are some device….</a:t>
            </a:r>
          </a:p>
          <a:p>
            <a:r>
              <a:rPr lang="en-US" dirty="0"/>
              <a:t>An example of an amplifier is an</a:t>
            </a:r>
            <a:r>
              <a:rPr lang="en-US" b="1" dirty="0"/>
              <a:t> </a:t>
            </a:r>
            <a:r>
              <a:rPr lang="en-US" b="1" u="sng" dirty="0"/>
              <a:t>AMPLIFIER!</a:t>
            </a:r>
          </a:p>
          <a:p>
            <a:endParaRPr lang="en-US" dirty="0"/>
          </a:p>
          <a:p>
            <a:r>
              <a:rPr lang="en-US" dirty="0"/>
              <a:t>Sole purpose to take low level signals in and export high levels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792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B8DE5-8305-534A-A9F2-3555A85B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reproducer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C9D79-93BB-394B-BC2F-B1A704F29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Speakers</a:t>
            </a:r>
          </a:p>
          <a:p>
            <a:r>
              <a:rPr lang="en-US" dirty="0"/>
              <a:t>Bass shakers</a:t>
            </a:r>
          </a:p>
          <a:p>
            <a:pPr lvl="1"/>
            <a:r>
              <a:rPr lang="en-US" dirty="0"/>
              <a:t>Off-centered motor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64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E2355-7F0A-2B42-9AE7-04DE36CA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61081" cy="1400530"/>
          </a:xfrm>
        </p:spPr>
        <p:txBody>
          <a:bodyPr/>
          <a:lstStyle/>
          <a:p>
            <a:r>
              <a:rPr lang="en-US" dirty="0"/>
              <a:t>Wait, speakers can be motors – Huh?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3BF8E-B94F-D444-9D03-F632C37B1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Mechanical woofers</a:t>
            </a:r>
          </a:p>
          <a:p>
            <a:r>
              <a:rPr lang="en-US" dirty="0"/>
              <a:t>Rotary woofers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Silly sound folks coming up with crazy ideas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82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{095926A5-D304-F747-A1F9-10CDBB3F9128}tf10001062</Template>
  <TotalTime>13376</TotalTime>
  <Words>586</Words>
  <Application>Microsoft Macintosh PowerPoint</Application>
  <PresentationFormat>Widescreen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</vt:lpstr>
      <vt:lpstr>Principles of Theater Practices</vt:lpstr>
      <vt:lpstr>Signal path</vt:lpstr>
      <vt:lpstr>What is a source</vt:lpstr>
      <vt:lpstr>Examples of sources</vt:lpstr>
      <vt:lpstr>What is a manipulator</vt:lpstr>
      <vt:lpstr>Examples of manipulators</vt:lpstr>
      <vt:lpstr>What is an amplifier</vt:lpstr>
      <vt:lpstr>What is a reproducer</vt:lpstr>
      <vt:lpstr>Wait, speakers can be motors – Huh?</vt:lpstr>
      <vt:lpstr>PowerPoint Presentation</vt:lpstr>
      <vt:lpstr>Concept - surround sound vs. directional sound</vt:lpstr>
      <vt:lpstr>Multi-channel audio</vt:lpstr>
      <vt:lpstr>Sound designer position</vt:lpstr>
      <vt:lpstr>Sound engineer (A1)</vt:lpstr>
      <vt:lpstr>Audio assistant (A2)</vt:lpstr>
      <vt:lpstr>Backline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Lettow, Brandon C.</cp:lastModifiedBy>
  <cp:revision>37</cp:revision>
  <dcterms:created xsi:type="dcterms:W3CDTF">2021-09-01T17:36:03Z</dcterms:created>
  <dcterms:modified xsi:type="dcterms:W3CDTF">2022-10-04T17:07:42Z</dcterms:modified>
</cp:coreProperties>
</file>