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9" r:id="rId20"/>
    <p:sldId id="281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78" r:id="rId30"/>
    <p:sldId id="273" r:id="rId31"/>
    <p:sldId id="274" r:id="rId32"/>
    <p:sldId id="276" r:id="rId33"/>
    <p:sldId id="275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53"/>
  </p:normalViewPr>
  <p:slideViewPr>
    <p:cSldViewPr snapToGrid="0" snapToObjects="1">
      <p:cViewPr varScale="1">
        <p:scale>
          <a:sx n="136" d="100"/>
          <a:sy n="136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5855445" cy="421344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Module 4 – A/V &amp; Multimedia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projector -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23F3-3065-6148-B326-F77AA7AAB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7362" y="1661181"/>
            <a:ext cx="4396339" cy="4744101"/>
          </a:xfrm>
        </p:spPr>
        <p:txBody>
          <a:bodyPr/>
          <a:lstStyle/>
          <a:p>
            <a:r>
              <a:rPr lang="en-US" dirty="0"/>
              <a:t>Slides are made from camera film</a:t>
            </a:r>
          </a:p>
          <a:p>
            <a:r>
              <a:rPr lang="en-US" dirty="0"/>
              <a:t>Developed like pictures but the positive image, not negative</a:t>
            </a:r>
          </a:p>
          <a:p>
            <a:r>
              <a:rPr lang="en-US" dirty="0"/>
              <a:t>Mounted on mattes for structure and handling</a:t>
            </a:r>
          </a:p>
          <a:p>
            <a:r>
              <a:rPr lang="en-US" dirty="0"/>
              <a:t>Uses a bright light to transmit image to surface</a:t>
            </a:r>
          </a:p>
          <a:p>
            <a:r>
              <a:rPr lang="en-US" dirty="0"/>
              <a:t>Loaded in order into a cassette</a:t>
            </a:r>
          </a:p>
          <a:p>
            <a:pPr lvl="1"/>
            <a:r>
              <a:rPr lang="en-US" dirty="0"/>
              <a:t>Some cassettes can hold up for 400 slides</a:t>
            </a:r>
          </a:p>
          <a:p>
            <a:r>
              <a:rPr lang="en-US" dirty="0"/>
              <a:t>Slides are advanced by manually pushing a button or the machine receiving a cue triggered by audio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D43E56E-C2CA-C542-BD4E-1342A7B8B2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52" y="1853248"/>
            <a:ext cx="5580937" cy="35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1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-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23F3-3065-6148-B326-F77AA7AAB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Film is captured via a camera</a:t>
            </a:r>
          </a:p>
          <a:p>
            <a:r>
              <a:rPr lang="en-US" dirty="0"/>
              <a:t>Edited by cutting between individual frames</a:t>
            </a:r>
          </a:p>
          <a:p>
            <a:r>
              <a:rPr lang="en-US" dirty="0"/>
              <a:t>Also transmitted by bright light source</a:t>
            </a:r>
          </a:p>
          <a:p>
            <a:r>
              <a:rPr lang="en-US" dirty="0"/>
              <a:t>Quality of image dependent on size of film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192A834-7057-2B4D-9A05-BFCFB2713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72" y="2522482"/>
            <a:ext cx="6328745" cy="296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60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Electronic Disk system -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23F3-3065-6148-B326-F77AA7AAB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Early form of video and audio combined</a:t>
            </a:r>
          </a:p>
          <a:p>
            <a:r>
              <a:rPr lang="en-US" dirty="0"/>
              <a:t>Video recorded in same method as record</a:t>
            </a:r>
          </a:p>
          <a:p>
            <a:r>
              <a:rPr lang="en-US" dirty="0"/>
              <a:t>Limited to 60 minutes per disk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3B50F99-7183-C04E-9ED4-6B6F0CB5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93" y="1552959"/>
            <a:ext cx="3526446" cy="47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5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VHS and Betamax- 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A260D-0463-E34D-920C-58871F31DC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Magnetic tape that contains video and audio information</a:t>
            </a:r>
          </a:p>
          <a:p>
            <a:r>
              <a:rPr lang="en-US" dirty="0"/>
              <a:t>Contained in a plastic housing</a:t>
            </a:r>
          </a:p>
          <a:p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CDC2268-6354-EF4A-B3A7-5ADFAC2892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89" y="1732756"/>
            <a:ext cx="4848347" cy="27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667FA530-F634-A64B-9F45-2087FC82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2" y="4456386"/>
            <a:ext cx="3951890" cy="2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8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2015-34CA-6249-9B22-D3E9A223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Laserdisc -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E81B-60E8-C74F-9A68-6EAC9265F0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Made of plastic and reflective foil</a:t>
            </a:r>
          </a:p>
          <a:p>
            <a:r>
              <a:rPr lang="en-US" dirty="0"/>
              <a:t>Digital information</a:t>
            </a:r>
          </a:p>
          <a:p>
            <a:r>
              <a:rPr lang="en-US" dirty="0"/>
              <a:t>2 sided</a:t>
            </a:r>
          </a:p>
          <a:p>
            <a:r>
              <a:rPr lang="en-US" dirty="0"/>
              <a:t>Audio is included on disk</a:t>
            </a:r>
          </a:p>
          <a:p>
            <a:r>
              <a:rPr lang="en-US" dirty="0"/>
              <a:t>Precursor to the DVD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3492F856-9203-FB49-B81E-1B952A505B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4" y="1853248"/>
            <a:ext cx="5622925" cy="42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0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8639-8DC3-FB4D-A24E-AD0132E1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VCD, DVD, and Blu-ray -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17901-4BD1-894E-89BF-8DBF92D0B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Also made of plastic and reflective foil</a:t>
            </a:r>
          </a:p>
          <a:p>
            <a:r>
              <a:rPr lang="en-US" dirty="0"/>
              <a:t>Also digital information</a:t>
            </a:r>
          </a:p>
          <a:p>
            <a:r>
              <a:rPr lang="en-US" dirty="0"/>
              <a:t>Audio included on disc</a:t>
            </a:r>
          </a:p>
          <a:p>
            <a:r>
              <a:rPr lang="en-US" dirty="0"/>
              <a:t>Smaller physical size than Laserdisc</a:t>
            </a:r>
          </a:p>
          <a:p>
            <a:r>
              <a:rPr lang="en-US" dirty="0"/>
              <a:t>Can be double sided</a:t>
            </a:r>
          </a:p>
          <a:p>
            <a:pPr lvl="1"/>
            <a:r>
              <a:rPr lang="en-US" dirty="0"/>
              <a:t>Also double density</a:t>
            </a:r>
          </a:p>
          <a:p>
            <a:r>
              <a:rPr lang="en-US" dirty="0"/>
              <a:t>Laser technology allowed for advancement in storage size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8E2EA0-91DD-234D-828C-85CFAEB9AD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3"/>
          <a:stretch/>
        </p:blipFill>
        <p:spPr bwMode="auto">
          <a:xfrm>
            <a:off x="6226968" y="2207172"/>
            <a:ext cx="5075874" cy="36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0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9939336-5BB3-AD47-8558-7DA1C1D2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18" y="1853248"/>
            <a:ext cx="5204670" cy="34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FE8639-8DC3-FB4D-A24E-AD0132E1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 projectors -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17901-4BD1-894E-89BF-8DBF92D0B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Dependent on a computer</a:t>
            </a:r>
          </a:p>
          <a:p>
            <a:r>
              <a:rPr lang="en-US" dirty="0"/>
              <a:t>Single and 3 LCD varieties</a:t>
            </a:r>
          </a:p>
          <a:p>
            <a:r>
              <a:rPr lang="en-US" dirty="0"/>
              <a:t>Digital black and dousers</a:t>
            </a:r>
          </a:p>
          <a:p>
            <a:r>
              <a:rPr lang="en-US" dirty="0"/>
              <a:t>Improvements over time</a:t>
            </a:r>
          </a:p>
          <a:p>
            <a:pPr lvl="1"/>
            <a:r>
              <a:rPr lang="en-US" dirty="0"/>
              <a:t>Resolution and brightness</a:t>
            </a:r>
          </a:p>
          <a:p>
            <a:pPr lvl="2"/>
            <a:r>
              <a:rPr lang="en-US" dirty="0"/>
              <a:t>Additional brightness by stacking</a:t>
            </a:r>
          </a:p>
          <a:p>
            <a:pPr lvl="1"/>
            <a:r>
              <a:rPr lang="en-US" dirty="0"/>
              <a:t>Polarizing for 3D effects</a:t>
            </a:r>
          </a:p>
          <a:p>
            <a:pPr lvl="1"/>
            <a:r>
              <a:rPr lang="en-US" dirty="0"/>
              <a:t>Eventual adaption of an LED lamp</a:t>
            </a:r>
          </a:p>
          <a:p>
            <a:pPr lvl="2"/>
            <a:r>
              <a:rPr lang="en-US" dirty="0"/>
              <a:t>Lamp life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D48CE4-AC6B-F847-B44F-6E936F9BE4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52" y="4015819"/>
            <a:ext cx="1584932" cy="23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E8639-8DC3-FB4D-A24E-AD0132E1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projectors -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17901-4BD1-894E-89BF-8DBF92D0B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next advancement from lamps</a:t>
            </a:r>
          </a:p>
          <a:p>
            <a:r>
              <a:rPr lang="en-US" dirty="0"/>
              <a:t>Superior brightness and lamp life</a:t>
            </a:r>
          </a:p>
          <a:p>
            <a:pPr lvl="1"/>
            <a:r>
              <a:rPr lang="en-US" dirty="0"/>
              <a:t>10 years or more</a:t>
            </a:r>
          </a:p>
          <a:p>
            <a:r>
              <a:rPr lang="en-US" dirty="0"/>
              <a:t>Uses R, G, &amp; B lasers to generate an ultra bright light source that creates far less heat than a conventional light source</a:t>
            </a:r>
          </a:p>
          <a:p>
            <a:pPr lvl="1"/>
            <a:r>
              <a:rPr lang="en-US" dirty="0"/>
              <a:t>Lower heat allows for more mounting options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B559A3-7A68-034B-B6E8-F376110BBF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8" y="2250544"/>
            <a:ext cx="5269261" cy="37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8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147F-A8D7-9D44-A12A-2F6F4EA4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cables/connectors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35DE-8F37-EA4F-B58A-F519BE656D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RCA</a:t>
            </a:r>
          </a:p>
          <a:p>
            <a:r>
              <a:rPr lang="en-US" dirty="0"/>
              <a:t>Coax</a:t>
            </a:r>
          </a:p>
          <a:p>
            <a:r>
              <a:rPr lang="en-US" dirty="0"/>
              <a:t>BNC</a:t>
            </a:r>
          </a:p>
          <a:p>
            <a:r>
              <a:rPr lang="en-US" dirty="0"/>
              <a:t>S-Video</a:t>
            </a:r>
          </a:p>
          <a:p>
            <a:r>
              <a:rPr lang="en-US" dirty="0"/>
              <a:t>Composite (RCA or BNC)</a:t>
            </a:r>
          </a:p>
          <a:p>
            <a:r>
              <a:rPr lang="en-US" dirty="0"/>
              <a:t>VGA</a:t>
            </a:r>
          </a:p>
          <a:p>
            <a:r>
              <a:rPr lang="en-US" dirty="0"/>
              <a:t>DVI</a:t>
            </a:r>
          </a:p>
          <a:p>
            <a:r>
              <a:rPr lang="en-US" dirty="0"/>
              <a:t>HDMI</a:t>
            </a:r>
          </a:p>
          <a:p>
            <a:r>
              <a:rPr lang="en-US" dirty="0"/>
              <a:t>DisplayPort (DP)</a:t>
            </a:r>
          </a:p>
          <a:p>
            <a:r>
              <a:rPr lang="en-US" dirty="0"/>
              <a:t>SDI</a:t>
            </a:r>
          </a:p>
          <a:p>
            <a:r>
              <a:rPr lang="en-US" dirty="0"/>
              <a:t>Ethernet cable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91056-ED7E-B943-8F8F-36B475F622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8207-3F03-694D-AA10-09A8CF5B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0343-17CB-C84F-9468-437FF0989D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Analog video</a:t>
            </a:r>
          </a:p>
          <a:p>
            <a:r>
              <a:rPr lang="en-US" dirty="0"/>
              <a:t>Likely last used on mid 2000’s DVD players</a:t>
            </a:r>
          </a:p>
          <a:p>
            <a:r>
              <a:rPr lang="en-US" dirty="0"/>
              <a:t>As length increases color information decreases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B2D7EB1-99CB-0F46-8B5B-74BC7DFFDF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1" y="2296651"/>
            <a:ext cx="4395788" cy="31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3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01FC-410F-0549-85C6-8BA89605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57D2F-E553-584A-A6A9-3B6F9312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A/V</a:t>
            </a:r>
          </a:p>
          <a:p>
            <a:pPr lvl="1"/>
            <a:r>
              <a:rPr lang="en-US" dirty="0"/>
              <a:t>Literally stand for Audio/Video</a:t>
            </a:r>
          </a:p>
          <a:p>
            <a:r>
              <a:rPr lang="en-US" dirty="0"/>
              <a:t>Multimedia</a:t>
            </a:r>
          </a:p>
          <a:p>
            <a:pPr lvl="1"/>
            <a:r>
              <a:rPr lang="en-US" dirty="0"/>
              <a:t>Using more than one form of media for artistic expression</a:t>
            </a:r>
          </a:p>
        </p:txBody>
      </p:sp>
    </p:spTree>
    <p:extLst>
      <p:ext uri="{BB962C8B-B14F-4D97-AF65-F5344CB8AC3E}">
        <p14:creationId xmlns:p14="http://schemas.microsoft.com/office/powerpoint/2010/main" val="3411071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6334-E1BE-AB4C-A508-B54E26EC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Coax 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107C-33FD-C24A-9A5A-E15C1DD47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carry both analog and digital signal</a:t>
            </a:r>
          </a:p>
          <a:p>
            <a:r>
              <a:rPr lang="en-US" dirty="0"/>
              <a:t>Used heavily in early television </a:t>
            </a:r>
            <a:r>
              <a:rPr lang="en-US" dirty="0" err="1"/>
              <a:t>transmssion</a:t>
            </a:r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A2C3D9F-F573-AF4E-9085-5A53415404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13159"/>
          <a:stretch/>
        </p:blipFill>
        <p:spPr bwMode="auto">
          <a:xfrm>
            <a:off x="5839422" y="2315162"/>
            <a:ext cx="6179429" cy="34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5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6C1D-5C82-C04B-999B-8692FB9A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BNC 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33AE5-E06E-5A48-B141-A8AD2FD47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Uses same cable as coax</a:t>
            </a:r>
          </a:p>
          <a:p>
            <a:r>
              <a:rPr lang="en-US" dirty="0"/>
              <a:t>Often found on video cameras and CCTV (video monitor)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083568B-7DDC-494A-9450-940E4204B2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22" y="2060575"/>
            <a:ext cx="5272726" cy="39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C07D-AA0C-D44A-8E8C-2EE5F6FB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B3097-FAA2-D74A-ACF4-5AD51755B2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Offered higher resolution analog connection</a:t>
            </a:r>
          </a:p>
          <a:p>
            <a:r>
              <a:rPr lang="en-US" dirty="0"/>
              <a:t>Many TV’s still have this connection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E99C7FC-69CA-A54D-9285-CB286F955A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39" y="2060575"/>
            <a:ext cx="5530350" cy="41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59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D36B-5B15-A64E-BB3D-B17506B1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985A8-20D7-054D-A7D7-8F96953251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Uses RCA or BNC connectors</a:t>
            </a:r>
          </a:p>
          <a:p>
            <a:r>
              <a:rPr lang="en-US" dirty="0"/>
              <a:t>Separates the analog Red, Green and Blue video information on independent wires</a:t>
            </a:r>
          </a:p>
          <a:p>
            <a:r>
              <a:rPr lang="en-US" dirty="0"/>
              <a:t>Found on TV’s, monitors, and higher end video recorders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CEDA6AD0-DEEA-4649-8FD0-782C4CC3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34" y="4600814"/>
            <a:ext cx="2593434" cy="204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F89F12C7-65B1-084F-B8A0-50109B3AC9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637" y="1853248"/>
            <a:ext cx="5931931" cy="30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5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4588-7413-BD4D-A3DB-ECAD1513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E8E4B-D002-0E41-9DBD-CCDEEF6A44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Analog video signal</a:t>
            </a:r>
          </a:p>
          <a:p>
            <a:r>
              <a:rPr lang="en-US" dirty="0"/>
              <a:t>The standard for monitors and projectors for many years</a:t>
            </a:r>
          </a:p>
          <a:p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D2D5E85-F829-6B48-A00E-7251B98BE7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22" y="2060575"/>
            <a:ext cx="5434013" cy="388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1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E705-6EBD-0648-99F6-2880ECE9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C4AD-1283-1A4D-9BE8-0279D0B272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  <a:p>
            <a:r>
              <a:rPr lang="en-US" dirty="0"/>
              <a:t>Higher resolution and sharper image </a:t>
            </a:r>
          </a:p>
          <a:p>
            <a:r>
              <a:rPr lang="en-US" dirty="0"/>
              <a:t>Found on higher end computer graphics and projectors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D350B3A6-A9AF-6A48-90E5-F497711394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06" y="2055813"/>
            <a:ext cx="3118317" cy="31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E9EEC820-F6DF-E84A-9E4F-9BEEB0C2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54" y="452718"/>
            <a:ext cx="3078498" cy="602587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37953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5435-2DB8-8D4D-9CD2-6BC8B8CF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E98EC-E5D5-C642-A363-DC95BA216E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Standard video connection today</a:t>
            </a:r>
          </a:p>
          <a:p>
            <a:r>
              <a:rPr lang="en-US" dirty="0"/>
              <a:t>Can carry audio and ethernet as well as video signal</a:t>
            </a:r>
          </a:p>
          <a:p>
            <a:r>
              <a:rPr lang="en-US" dirty="0"/>
              <a:t>Supports Resolutions up to 4K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53A2797-0779-964E-9BEF-5F385F6A3A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1037"/>
            <a:ext cx="5619783" cy="42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6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D9D5-39E5-FF46-B0C5-5CD03AD5D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CAEE-0193-C745-8B01-A95BD7563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Digital Signal</a:t>
            </a:r>
          </a:p>
          <a:p>
            <a:r>
              <a:rPr lang="en-US" dirty="0"/>
              <a:t>Supports resolution beyond 4K</a:t>
            </a:r>
          </a:p>
          <a:p>
            <a:r>
              <a:rPr lang="en-US" dirty="0"/>
              <a:t>Can run about 300 feet before signal degradation</a:t>
            </a:r>
          </a:p>
          <a:p>
            <a:r>
              <a:rPr lang="en-US" dirty="0"/>
              <a:t>Found on modern broadcast equipment and projectors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BCA8C9A-9DA1-5345-8A5A-A334B631BF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0086"/>
            <a:ext cx="5405373" cy="32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54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6459-E060-1B4C-BB93-EA3F82F3F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FE97E-B922-6347-B8D1-C506413870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Digital information</a:t>
            </a:r>
          </a:p>
          <a:p>
            <a:r>
              <a:rPr lang="en-US" dirty="0"/>
              <a:t>Found on high end video players, TVs and Projectors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48E7D603-8D9D-A243-B40D-7277CD9233E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90" y="2454096"/>
            <a:ext cx="5959204" cy="32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65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7256-B238-2940-9CF3-F717A4DD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cable (RJ45 connector)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BDC3F3-C379-EF4F-A1FF-805C0610BE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8575632"/>
              </p:ext>
            </p:extLst>
          </p:nvPr>
        </p:nvGraphicFramePr>
        <p:xfrm>
          <a:off x="1103312" y="1470580"/>
          <a:ext cx="9992036" cy="4741685"/>
        </p:xfrm>
        <a:graphic>
          <a:graphicData uri="http://schemas.openxmlformats.org/drawingml/2006/table">
            <a:tbl>
              <a:tblPr/>
              <a:tblGrid>
                <a:gridCol w="3347499">
                  <a:extLst>
                    <a:ext uri="{9D8B030D-6E8A-4147-A177-3AD203B41FA5}">
                      <a16:colId xmlns:a16="http://schemas.microsoft.com/office/drawing/2014/main" val="657072388"/>
                    </a:ext>
                  </a:extLst>
                </a:gridCol>
                <a:gridCol w="3179284">
                  <a:extLst>
                    <a:ext uri="{9D8B030D-6E8A-4147-A177-3AD203B41FA5}">
                      <a16:colId xmlns:a16="http://schemas.microsoft.com/office/drawing/2014/main" val="3983473141"/>
                    </a:ext>
                  </a:extLst>
                </a:gridCol>
                <a:gridCol w="3465253">
                  <a:extLst>
                    <a:ext uri="{9D8B030D-6E8A-4147-A177-3AD203B41FA5}">
                      <a16:colId xmlns:a16="http://schemas.microsoft.com/office/drawing/2014/main" val="1339438420"/>
                    </a:ext>
                  </a:extLst>
                </a:gridCol>
              </a:tblGrid>
              <a:tr h="948337">
                <a:tc>
                  <a:txBody>
                    <a:bodyPr/>
                    <a:lstStyle/>
                    <a:p>
                      <a:r>
                        <a:rPr lang="en-US" sz="2000" b="1" u="sng">
                          <a:effectLst/>
                        </a:rPr>
                        <a:t>CAT Type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effectLst/>
                        </a:rPr>
                        <a:t>Distance in meters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effectLst/>
                        </a:rPr>
                        <a:t>Distance in feet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037739"/>
                  </a:ext>
                </a:extLst>
              </a:tr>
              <a:tr h="948337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CAT5e/6 @ 4K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up to 35 meters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up to 115 feet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723195"/>
                  </a:ext>
                </a:extLst>
              </a:tr>
              <a:tr h="948337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CAT5e/6 @ 1080p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up to 60 meters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up to 200 feet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574206"/>
                  </a:ext>
                </a:extLst>
              </a:tr>
              <a:tr h="948337"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CAT6a/7 @ 4K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up to 40 meters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up to 130 feet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87152"/>
                  </a:ext>
                </a:extLst>
              </a:tr>
              <a:tr h="948337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CAT6a/7 @ 1080p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</a:rPr>
                        <a:t>up to 70 meters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up to 230 feet</a:t>
                      </a:r>
                    </a:p>
                  </a:txBody>
                  <a:tcPr marL="70686" marR="70686" marT="35343" marB="353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95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8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F692-2AA6-454F-81D4-D01B5A47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the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8913-CC02-064D-9569-6846597A1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32807"/>
            <a:ext cx="8946541" cy="52412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Audio</a:t>
            </a:r>
          </a:p>
          <a:p>
            <a:pPr lvl="1"/>
            <a:r>
              <a:rPr lang="en-US" dirty="0"/>
              <a:t>Cylinders</a:t>
            </a:r>
          </a:p>
          <a:p>
            <a:pPr lvl="1"/>
            <a:r>
              <a:rPr lang="en-US" dirty="0"/>
              <a:t>Records (Vinyl)</a:t>
            </a:r>
          </a:p>
          <a:p>
            <a:pPr lvl="1"/>
            <a:r>
              <a:rPr lang="en-US" dirty="0"/>
              <a:t>Wire recorders</a:t>
            </a:r>
          </a:p>
          <a:p>
            <a:pPr lvl="1"/>
            <a:r>
              <a:rPr lang="en-US" dirty="0"/>
              <a:t>Reel to reel</a:t>
            </a:r>
          </a:p>
          <a:p>
            <a:pPr lvl="1"/>
            <a:r>
              <a:rPr lang="en-US" dirty="0"/>
              <a:t>Tapes </a:t>
            </a:r>
          </a:p>
          <a:p>
            <a:pPr lvl="1"/>
            <a:r>
              <a:rPr lang="en-US" dirty="0"/>
              <a:t>CD &amp; mini-disks</a:t>
            </a:r>
          </a:p>
          <a:p>
            <a:r>
              <a:rPr lang="en-US" dirty="0"/>
              <a:t>Video</a:t>
            </a:r>
          </a:p>
          <a:p>
            <a:pPr lvl="1"/>
            <a:r>
              <a:rPr lang="en-US" dirty="0"/>
              <a:t>Slide projectors</a:t>
            </a:r>
          </a:p>
          <a:p>
            <a:pPr lvl="1"/>
            <a:r>
              <a:rPr lang="en-US" dirty="0"/>
              <a:t>Film</a:t>
            </a:r>
          </a:p>
          <a:p>
            <a:pPr lvl="1"/>
            <a:r>
              <a:rPr lang="en-US" dirty="0"/>
              <a:t>Capacitance Electronic Disc (CED)</a:t>
            </a:r>
          </a:p>
          <a:p>
            <a:pPr lvl="1"/>
            <a:r>
              <a:rPr lang="en-US" dirty="0"/>
              <a:t>VHS &amp; </a:t>
            </a:r>
            <a:r>
              <a:rPr lang="en-US" dirty="0" err="1"/>
              <a:t>Betabax</a:t>
            </a:r>
            <a:endParaRPr lang="en-US" dirty="0"/>
          </a:p>
          <a:p>
            <a:pPr lvl="1"/>
            <a:r>
              <a:rPr lang="en-US" dirty="0"/>
              <a:t>Laserdisc</a:t>
            </a:r>
          </a:p>
          <a:p>
            <a:pPr lvl="1"/>
            <a:r>
              <a:rPr lang="en-US" dirty="0"/>
              <a:t>VCD &amp; DVD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9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D74C-0B90-1647-9594-E41FFA7A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55935-7BE7-334A-8694-AE5186DEF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948" y="2060575"/>
            <a:ext cx="4462703" cy="4195763"/>
          </a:xfrm>
        </p:spPr>
        <p:txBody>
          <a:bodyPr/>
          <a:lstStyle/>
          <a:p>
            <a:r>
              <a:rPr lang="en-US" dirty="0"/>
              <a:t>Painted surfaces</a:t>
            </a:r>
          </a:p>
          <a:p>
            <a:pPr lvl="1"/>
            <a:r>
              <a:rPr lang="en-US" dirty="0"/>
              <a:t>Unless white distorts projection color</a:t>
            </a:r>
          </a:p>
          <a:p>
            <a:pPr lvl="1"/>
            <a:r>
              <a:rPr lang="en-US" dirty="0"/>
              <a:t>Shiny surfaces show hotspot</a:t>
            </a:r>
          </a:p>
          <a:p>
            <a:r>
              <a:rPr lang="en-US" dirty="0"/>
              <a:t>Front projection screens</a:t>
            </a:r>
          </a:p>
          <a:p>
            <a:pPr lvl="1"/>
            <a:r>
              <a:rPr lang="en-US" dirty="0"/>
              <a:t>Work well unless standing in front</a:t>
            </a:r>
          </a:p>
          <a:p>
            <a:pPr lvl="1"/>
            <a:r>
              <a:rPr lang="en-US" dirty="0"/>
              <a:t>Not great with haze</a:t>
            </a:r>
          </a:p>
          <a:p>
            <a:r>
              <a:rPr lang="en-US" dirty="0"/>
              <a:t>Rear projection screens</a:t>
            </a:r>
          </a:p>
          <a:p>
            <a:pPr lvl="1"/>
            <a:r>
              <a:rPr lang="en-US" dirty="0"/>
              <a:t>Lesser quality screens have hotspot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64FEB38-AB5C-CE42-A4CC-20880A1512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1" b="12246"/>
          <a:stretch/>
        </p:blipFill>
        <p:spPr bwMode="auto">
          <a:xfrm>
            <a:off x="5654674" y="1912902"/>
            <a:ext cx="6383309" cy="36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9F82832-595C-5849-8AE7-5BCE4DF4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361" y="5131060"/>
            <a:ext cx="2208622" cy="147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477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9D47-2BB4-784A-A9CB-F4998237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Projecting on irregular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3E80-19EE-9647-866E-A721F4DE8A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Surfaces distort projection unless  you can counter distortion</a:t>
            </a:r>
          </a:p>
          <a:p>
            <a:pPr lvl="1"/>
            <a:r>
              <a:rPr lang="en-US" dirty="0"/>
              <a:t>Some projectors have curved wall correction (prevents hourglass image)</a:t>
            </a:r>
          </a:p>
          <a:p>
            <a:r>
              <a:rPr lang="en-US" dirty="0"/>
              <a:t>Software can intentionally counter-distort offering many possibilities</a:t>
            </a:r>
          </a:p>
          <a:p>
            <a:pPr lvl="1"/>
            <a:r>
              <a:rPr lang="en-US" dirty="0"/>
              <a:t>Called projection mapping</a:t>
            </a:r>
          </a:p>
          <a:p>
            <a:pPr lvl="2"/>
            <a:r>
              <a:rPr lang="en-US" dirty="0"/>
              <a:t>Gives the illusion of multiple projectors</a:t>
            </a:r>
          </a:p>
          <a:p>
            <a:pPr lvl="1"/>
            <a:r>
              <a:rPr lang="en-US" dirty="0" err="1"/>
              <a:t>QLab</a:t>
            </a:r>
            <a:r>
              <a:rPr lang="en-US" dirty="0"/>
              <a:t> and Isadora can do this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7DE9DF3-510D-9F42-9B8A-1F1312CF16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25" y="2055813"/>
            <a:ext cx="4181688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93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57C9-E336-1441-BCBB-E47763D0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Pepper’s ghost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82756-C685-984D-840C-99B1F07044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Creates a hologram like effect</a:t>
            </a:r>
          </a:p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3935FEB-F359-8443-AD9B-DDBB52EF33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80" y="2687009"/>
            <a:ext cx="8100856" cy="39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3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2A10-2B77-EA47-BCAA-51620E38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6061-B916-CB40-BF89-65D892BAF3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Comes in solid and curtain form</a:t>
            </a:r>
          </a:p>
          <a:p>
            <a:pPr lvl="1"/>
            <a:r>
              <a:rPr lang="en-US" dirty="0"/>
              <a:t>Curtain can be translucent</a:t>
            </a:r>
          </a:p>
          <a:p>
            <a:r>
              <a:rPr lang="en-US" dirty="0"/>
              <a:t>Solid walls are made of LED panels</a:t>
            </a:r>
          </a:p>
          <a:p>
            <a:pPr lvl="1"/>
            <a:r>
              <a:rPr lang="en-US" dirty="0"/>
              <a:t>Size of wall is scalable and reconfigurable</a:t>
            </a:r>
          </a:p>
          <a:p>
            <a:pPr lvl="1"/>
            <a:r>
              <a:rPr lang="en-US" dirty="0"/>
              <a:t>Solid walls can be floor standing or suspended in the air</a:t>
            </a:r>
          </a:p>
          <a:p>
            <a:pPr lvl="1"/>
            <a:r>
              <a:rPr lang="en-US" dirty="0"/>
              <a:t>Panels can be built into scenery</a:t>
            </a:r>
          </a:p>
          <a:p>
            <a:r>
              <a:rPr lang="en-US" dirty="0"/>
              <a:t>Can be manufactured to be waterproof</a:t>
            </a:r>
          </a:p>
          <a:p>
            <a:r>
              <a:rPr lang="en-US" dirty="0"/>
              <a:t>Brightness of wall can overpower stage lights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E61A3B6-89B8-FE46-80E6-E12DCFA6FB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47" y="2060574"/>
            <a:ext cx="631892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45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F74BD-B8FA-DA4C-B12F-CCC14C56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computer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9D617-A994-BF4C-9327-55A588A07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051" y="1961115"/>
            <a:ext cx="4396339" cy="4195763"/>
          </a:xfrm>
        </p:spPr>
        <p:txBody>
          <a:bodyPr/>
          <a:lstStyle/>
          <a:p>
            <a:r>
              <a:rPr lang="en-US" dirty="0"/>
              <a:t>Source for media as well as player</a:t>
            </a:r>
          </a:p>
          <a:p>
            <a:r>
              <a:rPr lang="en-US" dirty="0"/>
              <a:t>With SSD technology, no moving parts</a:t>
            </a:r>
          </a:p>
          <a:p>
            <a:r>
              <a:rPr lang="en-US" dirty="0"/>
              <a:t>Storage size has increased without increasing physical space</a:t>
            </a:r>
          </a:p>
          <a:p>
            <a:r>
              <a:rPr lang="en-US" dirty="0"/>
              <a:t>Reliable and programable</a:t>
            </a:r>
          </a:p>
          <a:p>
            <a:r>
              <a:rPr lang="en-US" dirty="0"/>
              <a:t>Still have need for redundant systems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AEDF80-AB1B-C342-8AE4-BD8FAD25C5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90" y="2008079"/>
            <a:ext cx="7224930" cy="40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9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9FFC-B3A8-A14B-B9E9-7CC79412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Cylinders and Records -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C7862-E9F7-FB44-96A1-9A7FFAD8B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recordings captured to media</a:t>
            </a:r>
          </a:p>
          <a:p>
            <a:r>
              <a:rPr lang="en-US" dirty="0"/>
              <a:t>Made of hard wax, shellack, or later Vinyl  (1943)</a:t>
            </a:r>
          </a:p>
          <a:p>
            <a:r>
              <a:rPr lang="en-US" dirty="0"/>
              <a:t>Spall grooves are “cut” into surface</a:t>
            </a:r>
          </a:p>
          <a:p>
            <a:pPr lvl="1"/>
            <a:r>
              <a:rPr lang="en-US" dirty="0"/>
              <a:t>Mass-produced vinyl was pressed</a:t>
            </a:r>
          </a:p>
          <a:p>
            <a:r>
              <a:rPr lang="en-US" dirty="0"/>
              <a:t>A stylus rides in the grooves to reproduce sound</a:t>
            </a:r>
          </a:p>
          <a:p>
            <a:pPr lvl="1"/>
            <a:r>
              <a:rPr lang="en-US" dirty="0"/>
              <a:t>Records could be 2-sided</a:t>
            </a:r>
          </a:p>
          <a:p>
            <a:r>
              <a:rPr lang="en-US" dirty="0"/>
              <a:t>Later record players were electrified (1888)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49C979-B9ED-5A4F-850E-93544B1D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953" y="1300955"/>
            <a:ext cx="4321363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CAC331-F823-9D48-A6E2-E06DB1A3B2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3711748"/>
            <a:ext cx="3136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7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F2388-79A1-B341-9D45-100CC55D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up of record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1D504D-E293-B54B-9687-1D167CEC9C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4" y="2274998"/>
            <a:ext cx="4395787" cy="29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4D023F6-2722-B149-8F1D-7221472B77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89" y="1319765"/>
            <a:ext cx="6666899" cy="52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1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recorder -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23F3-3065-6148-B326-F77AA7AAB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a spool of stainless-steel wire that has been magnetically manipulated</a:t>
            </a:r>
          </a:p>
          <a:p>
            <a:pPr lvl="1"/>
            <a:r>
              <a:rPr lang="en-US" dirty="0"/>
              <a:t>Featured in </a:t>
            </a:r>
            <a:r>
              <a:rPr lang="en-US" i="1" dirty="0"/>
              <a:t>Death of a Salesman</a:t>
            </a:r>
          </a:p>
          <a:p>
            <a:r>
              <a:rPr lang="en-US" dirty="0"/>
              <a:t>Wire about as thick as human hair </a:t>
            </a:r>
          </a:p>
          <a:p>
            <a:r>
              <a:rPr lang="en-US" dirty="0"/>
              <a:t>Wire passed across a magnetic head that reads the magnetic information</a:t>
            </a:r>
          </a:p>
          <a:p>
            <a:r>
              <a:rPr lang="en-US" dirty="0"/>
              <a:t>Wire is respooled on an additional spool once read</a:t>
            </a:r>
          </a:p>
          <a:p>
            <a:r>
              <a:rPr lang="en-US" dirty="0"/>
              <a:t>Marketed in 1914</a:t>
            </a:r>
          </a:p>
        </p:txBody>
      </p:sp>
      <p:pic>
        <p:nvPicPr>
          <p:cNvPr id="3076" name="Picture 4" descr="The Wire Recorder Story Told by a Wire Recorder - Yes!! - YouTube">
            <a:extLst>
              <a:ext uri="{FF2B5EF4-FFF2-40B4-BE49-F238E27FC236}">
                <a16:creationId xmlns:a16="http://schemas.microsoft.com/office/drawing/2014/main" id="{FBCB5C30-73E6-B944-AA34-D2F58557F5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1311677"/>
            <a:ext cx="4395788" cy="247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138C39F-3D03-7743-BC47-2F4CE857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7" y="3888827"/>
            <a:ext cx="4943234" cy="27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B95E1A7-64C1-DA44-B47F-E67E74493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691" y="2903168"/>
            <a:ext cx="2641971" cy="197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7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Reel to reel -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23F3-3065-6148-B326-F77AA7AAB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a reel of magnetic tape</a:t>
            </a:r>
          </a:p>
          <a:p>
            <a:r>
              <a:rPr lang="en-US" dirty="0"/>
              <a:t>Has forward and reverse</a:t>
            </a:r>
          </a:p>
          <a:p>
            <a:r>
              <a:rPr lang="en-US" dirty="0"/>
              <a:t>Multiple tracks can be recorded at tame time</a:t>
            </a:r>
          </a:p>
          <a:p>
            <a:pPr lvl="1"/>
            <a:r>
              <a:rPr lang="en-US" dirty="0"/>
              <a:t>Editing can be a challenge</a:t>
            </a:r>
          </a:p>
          <a:p>
            <a:pPr lvl="2"/>
            <a:r>
              <a:rPr lang="en-US" dirty="0"/>
              <a:t>Different than re-recording</a:t>
            </a:r>
          </a:p>
          <a:p>
            <a:r>
              <a:rPr lang="en-US" dirty="0"/>
              <a:t>Had the ability to record cue information</a:t>
            </a:r>
          </a:p>
          <a:p>
            <a:pPr lvl="1"/>
            <a:r>
              <a:rPr lang="en-US" dirty="0"/>
              <a:t>Standard for a long time in theater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135E942-EC50-B74D-97E4-07208BFFBD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r="15689"/>
          <a:stretch/>
        </p:blipFill>
        <p:spPr bwMode="auto">
          <a:xfrm>
            <a:off x="6427351" y="1716613"/>
            <a:ext cx="5118538" cy="479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1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-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23F3-3065-6148-B326-F77AA7AAB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Introduced in 1963</a:t>
            </a:r>
          </a:p>
          <a:p>
            <a:r>
              <a:rPr lang="en-US" dirty="0"/>
              <a:t>Also uses magnetic head to read information from tape</a:t>
            </a:r>
          </a:p>
          <a:p>
            <a:r>
              <a:rPr lang="en-US" dirty="0"/>
              <a:t>Widely popular/portable</a:t>
            </a:r>
          </a:p>
          <a:p>
            <a:pPr lvl="1"/>
            <a:r>
              <a:rPr lang="en-US" dirty="0"/>
              <a:t>8-track</a:t>
            </a:r>
          </a:p>
          <a:p>
            <a:pPr lvl="1"/>
            <a:r>
              <a:rPr lang="en-US" dirty="0"/>
              <a:t>Compact cassette</a:t>
            </a:r>
          </a:p>
          <a:p>
            <a:r>
              <a:rPr lang="en-US" dirty="0"/>
              <a:t>Transitioned from 8-track to modern cassette in 1982</a:t>
            </a:r>
          </a:p>
          <a:p>
            <a:r>
              <a:rPr lang="en-US" dirty="0"/>
              <a:t>Cassette bi-directional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E66CFDD-BD9A-6B49-AD0C-619D270D51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37" y="3429000"/>
            <a:ext cx="4395788" cy="246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D169D8F-8904-9C42-99CF-172E06D1F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 b="11793"/>
          <a:stretch/>
        </p:blipFill>
        <p:spPr bwMode="auto">
          <a:xfrm>
            <a:off x="9559423" y="1223101"/>
            <a:ext cx="2406748" cy="28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1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8DD-892F-8842-A8D9-DC14B0CE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 &amp; Mini-disc -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23F3-3065-6148-B326-F77AA7AAB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Made of plastic and reflective foil</a:t>
            </a:r>
          </a:p>
          <a:p>
            <a:r>
              <a:rPr lang="en-US" dirty="0"/>
              <a:t>Records digitally</a:t>
            </a:r>
          </a:p>
          <a:p>
            <a:pPr lvl="1"/>
            <a:r>
              <a:rPr lang="en-US" dirty="0"/>
              <a:t>Error correction</a:t>
            </a:r>
          </a:p>
          <a:p>
            <a:r>
              <a:rPr lang="en-US" dirty="0"/>
              <a:t>Does not degrade from use*</a:t>
            </a:r>
          </a:p>
          <a:p>
            <a:r>
              <a:rPr lang="en-US" dirty="0"/>
              <a:t>CD’s surface exposed, Mini-disc enclosed in a protective case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950A495-A55C-304D-86A5-7A23E95E16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58" y="2060575"/>
            <a:ext cx="4395788" cy="32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D5D4024-12BC-0444-8578-52B59BEF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421" y="4390212"/>
            <a:ext cx="2349062" cy="23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53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4779</TotalTime>
  <Words>1026</Words>
  <Application>Microsoft Macintosh PowerPoint</Application>
  <PresentationFormat>Widescreen</PresentationFormat>
  <Paragraphs>207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Century Gothic</vt:lpstr>
      <vt:lpstr>Wingdings 3</vt:lpstr>
      <vt:lpstr>Ion</vt:lpstr>
      <vt:lpstr>Principles of Theater Practices</vt:lpstr>
      <vt:lpstr>Defining terms</vt:lpstr>
      <vt:lpstr>Looking at the equipment</vt:lpstr>
      <vt:lpstr>Cylinders and Records - Audio</vt:lpstr>
      <vt:lpstr>Close up of record</vt:lpstr>
      <vt:lpstr>Wire recorder - Audio</vt:lpstr>
      <vt:lpstr>Reel to reel - Audio</vt:lpstr>
      <vt:lpstr>Tape - Audio</vt:lpstr>
      <vt:lpstr>CD &amp; Mini-disc - Audio</vt:lpstr>
      <vt:lpstr>Slide projector - Video</vt:lpstr>
      <vt:lpstr>Film - Video</vt:lpstr>
      <vt:lpstr>Capacitance Electronic Disk system - Video</vt:lpstr>
      <vt:lpstr>VHS and Betamax- Video</vt:lpstr>
      <vt:lpstr>Laserdisc - Video</vt:lpstr>
      <vt:lpstr>VCD, DVD, and Blu-ray - Video</vt:lpstr>
      <vt:lpstr>LCD projectors - Video</vt:lpstr>
      <vt:lpstr>Laser projectors - Video</vt:lpstr>
      <vt:lpstr>Video cables/connectors</vt:lpstr>
      <vt:lpstr>RCA connector</vt:lpstr>
      <vt:lpstr>Coax cable</vt:lpstr>
      <vt:lpstr>BNC cable</vt:lpstr>
      <vt:lpstr>S-Video</vt:lpstr>
      <vt:lpstr>Composite cable</vt:lpstr>
      <vt:lpstr>VGA</vt:lpstr>
      <vt:lpstr>DVI</vt:lpstr>
      <vt:lpstr>HDMI</vt:lpstr>
      <vt:lpstr>SDI</vt:lpstr>
      <vt:lpstr>Ethernet cable</vt:lpstr>
      <vt:lpstr>Ethernet cable (RJ45 connector)</vt:lpstr>
      <vt:lpstr>Projection surfaces</vt:lpstr>
      <vt:lpstr>Projecting on irregular surfaces</vt:lpstr>
      <vt:lpstr>Pepper’s ghost</vt:lpstr>
      <vt:lpstr>Video wall</vt:lpstr>
      <vt:lpstr>The computer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Lettow, Brandon C.</cp:lastModifiedBy>
  <cp:revision>28</cp:revision>
  <dcterms:created xsi:type="dcterms:W3CDTF">2021-09-01T17:36:03Z</dcterms:created>
  <dcterms:modified xsi:type="dcterms:W3CDTF">2021-10-12T12:10:28Z</dcterms:modified>
</cp:coreProperties>
</file>