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36" r:id="rId1"/>
  </p:sldMasterIdLst>
  <p:sldIdLst>
    <p:sldId id="256" r:id="rId2"/>
    <p:sldId id="259" r:id="rId3"/>
    <p:sldId id="260" r:id="rId4"/>
    <p:sldId id="266" r:id="rId5"/>
    <p:sldId id="275" r:id="rId6"/>
    <p:sldId id="276" r:id="rId7"/>
    <p:sldId id="277" r:id="rId8"/>
    <p:sldId id="278" r:id="rId9"/>
    <p:sldId id="279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9/16/21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9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9/16/21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05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9/16/21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26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9/16/21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7070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9/16/21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8519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9/16/21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76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9/16/21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97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9/16/21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551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9/16/21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3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9/16/21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805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9/16/21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94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9/16/21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88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9/16/21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5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9/16/21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49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9/16/21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79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9/16/21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190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9/16/21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25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6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709AC30-EA0B-7B4E-B686-06F984C2A7ED}" type="datetimeFigureOut">
              <a:rPr lang="en-US" smtClean="0"/>
              <a:t>9/16/21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289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37" r:id="rId1"/>
    <p:sldLayoutId id="2147484238" r:id="rId2"/>
    <p:sldLayoutId id="2147484239" r:id="rId3"/>
    <p:sldLayoutId id="2147484240" r:id="rId4"/>
    <p:sldLayoutId id="2147484241" r:id="rId5"/>
    <p:sldLayoutId id="2147484242" r:id="rId6"/>
    <p:sldLayoutId id="2147484243" r:id="rId7"/>
    <p:sldLayoutId id="2147484244" r:id="rId8"/>
    <p:sldLayoutId id="2147484245" r:id="rId9"/>
    <p:sldLayoutId id="2147484246" r:id="rId10"/>
    <p:sldLayoutId id="2147484247" r:id="rId11"/>
    <p:sldLayoutId id="2147484248" r:id="rId12"/>
    <p:sldLayoutId id="2147484249" r:id="rId13"/>
    <p:sldLayoutId id="2147484250" r:id="rId14"/>
    <p:sldLayoutId id="2147484251" r:id="rId15"/>
    <p:sldLayoutId id="2147484252" r:id="rId16"/>
    <p:sldLayoutId id="21474842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ensemblist.com/blog/2016/6/21/5-things-you-should-know-about-your-resident-director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6B952-C961-A446-89A3-A487C0B4CF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7559" y="1132637"/>
            <a:ext cx="9376881" cy="2387600"/>
          </a:xfrm>
        </p:spPr>
        <p:txBody>
          <a:bodyPr/>
          <a:lstStyle/>
          <a:p>
            <a:r>
              <a:rPr lang="en-US" dirty="0"/>
              <a:t>Principles of Theater Practices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16AE30-3DD5-AC40-92CF-48C762BC4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5379409" cy="421344"/>
          </a:xfrm>
          <a:solidFill>
            <a:schemeClr val="bg1">
              <a:lumMod val="50000"/>
              <a:lumOff val="50000"/>
            </a:schemeClr>
          </a:solidFill>
        </p:spPr>
        <p:txBody>
          <a:bodyPr/>
          <a:lstStyle/>
          <a:p>
            <a:r>
              <a:rPr lang="en-US" dirty="0"/>
              <a:t>Module 2 – Organizational Structure</a:t>
            </a:r>
          </a:p>
        </p:txBody>
      </p:sp>
    </p:spTree>
    <p:extLst>
      <p:ext uri="{BB962C8B-B14F-4D97-AF65-F5344CB8AC3E}">
        <p14:creationId xmlns:p14="http://schemas.microsoft.com/office/powerpoint/2010/main" val="3049851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345113-D372-A54A-8D67-41DC45EC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manager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A588C-E451-BC41-9B2F-1661FF2E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Business managers control the financial resources of a theater company by implementing a general budget for the organization</a:t>
            </a:r>
          </a:p>
          <a:p>
            <a:pPr lvl="1"/>
            <a:r>
              <a:rPr lang="en-US" dirty="0"/>
              <a:t>Responsible for investigating and reducing major expenses</a:t>
            </a:r>
          </a:p>
          <a:p>
            <a:pPr lvl="1"/>
            <a:r>
              <a:rPr lang="en-US" dirty="0"/>
              <a:t>Distributes payroll and reimbursement to employees</a:t>
            </a:r>
          </a:p>
          <a:p>
            <a:pPr lvl="1"/>
            <a:r>
              <a:rPr lang="en-US" dirty="0"/>
              <a:t>Approves all purchases on the organization's behalf</a:t>
            </a:r>
          </a:p>
        </p:txBody>
      </p:sp>
    </p:spTree>
    <p:extLst>
      <p:ext uri="{BB962C8B-B14F-4D97-AF65-F5344CB8AC3E}">
        <p14:creationId xmlns:p14="http://schemas.microsoft.com/office/powerpoint/2010/main" val="3697567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345113-D372-A54A-8D67-41DC45EC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Marketing director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A588C-E451-BC41-9B2F-1661FF2E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marketing director in charge of the promotion and representation of the production, public image, and branding of the theatre organization or show</a:t>
            </a:r>
          </a:p>
          <a:p>
            <a:pPr lvl="1"/>
            <a:r>
              <a:rPr lang="en-US" dirty="0"/>
              <a:t>Main goal is to promote the sale of tickets</a:t>
            </a:r>
          </a:p>
          <a:p>
            <a:pPr lvl="1"/>
            <a:r>
              <a:rPr lang="en-US" dirty="0"/>
              <a:t>Manages all aspects of the theatre’s publicity and advertising material including the show’s website and social channels; TV, digital, and radio ads; fliers, posters, and other printed materials; promotion of press features, and events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2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345113-D372-A54A-8D67-41DC45EC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director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A588C-E451-BC41-9B2F-1661FF2E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technical director is a resident technical expert who supervises the activities of all technical departments</a:t>
            </a:r>
          </a:p>
          <a:p>
            <a:pPr lvl="1"/>
            <a:r>
              <a:rPr lang="en-US" dirty="0"/>
              <a:t>Oversees the technical assets of the theatre, including supervising the use of lighting, sound, communications equipment, and the use and maintenance of stage facilities</a:t>
            </a:r>
          </a:p>
          <a:p>
            <a:pPr lvl="1"/>
            <a:r>
              <a:rPr lang="en-US" dirty="0"/>
              <a:t>Advises production managers, lighting and sound designers, on the technical specifications, costs and usage of technical equipment required for the individual show, and supervises the implementations of approved technical designs</a:t>
            </a:r>
          </a:p>
          <a:p>
            <a:pPr lvl="1"/>
            <a:r>
              <a:rPr lang="en-US" dirty="0"/>
              <a:t>Supervises and assists with set and stage construction and management</a:t>
            </a:r>
          </a:p>
        </p:txBody>
      </p:sp>
    </p:spTree>
    <p:extLst>
      <p:ext uri="{BB962C8B-B14F-4D97-AF65-F5344CB8AC3E}">
        <p14:creationId xmlns:p14="http://schemas.microsoft.com/office/powerpoint/2010/main" val="2989233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345113-D372-A54A-8D67-41DC45EC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director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A588C-E451-BC41-9B2F-1661FF2E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technical director is a resident technical expert who supervises the activities of all technical departments</a:t>
            </a:r>
          </a:p>
          <a:p>
            <a:pPr lvl="1"/>
            <a:r>
              <a:rPr lang="en-US" dirty="0"/>
              <a:t>Oversees the technical assets of the theatre, including supervising the use of lighting, sound, communications equipment, and the use and maintenance of stage facilities</a:t>
            </a:r>
          </a:p>
          <a:p>
            <a:pPr lvl="1"/>
            <a:r>
              <a:rPr lang="en-US" dirty="0"/>
              <a:t>Advises production managers, lighting and sound designers, on the technical specifications, costs and usage of technical equipment required for the individual show, and supervises the implementations of approved technical designs</a:t>
            </a:r>
          </a:p>
          <a:p>
            <a:pPr lvl="1"/>
            <a:r>
              <a:rPr lang="en-US" dirty="0"/>
              <a:t>Supervises and assists with set and stage construction and management</a:t>
            </a:r>
          </a:p>
        </p:txBody>
      </p:sp>
    </p:spTree>
    <p:extLst>
      <p:ext uri="{BB962C8B-B14F-4D97-AF65-F5344CB8AC3E}">
        <p14:creationId xmlns:p14="http://schemas.microsoft.com/office/powerpoint/2010/main" val="4135883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345113-D372-A54A-8D67-41DC45EC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Resident designer(s)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A588C-E451-BC41-9B2F-1661FF2E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member of the company’s staff who is head of a creative area(s) contributing to style and theme of a production</a:t>
            </a:r>
          </a:p>
          <a:p>
            <a:pPr lvl="1"/>
            <a:r>
              <a:rPr lang="en-US" dirty="0"/>
              <a:t>Could be responsible for designing sets, lights, sound, projections or costumes for one or all theatre productions</a:t>
            </a:r>
          </a:p>
          <a:p>
            <a:pPr lvl="1"/>
            <a:r>
              <a:rPr lang="en-US" dirty="0"/>
              <a:t>Primary duties include provision of supporting design paperwork, such as costume thumbnails and renderings, costume lists and charts, white and painted models, and set ground plans and elevations</a:t>
            </a:r>
          </a:p>
        </p:txBody>
      </p:sp>
    </p:spTree>
    <p:extLst>
      <p:ext uri="{BB962C8B-B14F-4D97-AF65-F5344CB8AC3E}">
        <p14:creationId xmlns:p14="http://schemas.microsoft.com/office/powerpoint/2010/main" val="2856467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345113-D372-A54A-8D67-41DC45EC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 manager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A588C-E451-BC41-9B2F-1661FF2E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Stage Manager supports and organizes all the different teams involved in the running of a theatre production from </a:t>
            </a:r>
            <a:r>
              <a:rPr lang="en-US"/>
              <a:t>rehearsals to the last performance</a:t>
            </a:r>
            <a:endParaRPr lang="en-US" dirty="0"/>
          </a:p>
          <a:p>
            <a:pPr lvl="1"/>
            <a:r>
              <a:rPr lang="en-US" dirty="0"/>
              <a:t>Facilitate communication across all creative and technical departments</a:t>
            </a:r>
          </a:p>
          <a:p>
            <a:pPr lvl="1"/>
            <a:r>
              <a:rPr lang="en-US" dirty="0"/>
              <a:t>Create and set-up rehearsal schedules</a:t>
            </a:r>
          </a:p>
          <a:p>
            <a:pPr lvl="1"/>
            <a:r>
              <a:rPr lang="en-US" dirty="0"/>
              <a:t>Create a prompt script compiled with notes on Actors’ cues and requirements for props, lighting and sound</a:t>
            </a:r>
          </a:p>
          <a:p>
            <a:pPr lvl="1"/>
            <a:r>
              <a:rPr lang="en-US" dirty="0"/>
              <a:t>Manage the backstage and onstage area during performances</a:t>
            </a:r>
          </a:p>
        </p:txBody>
      </p:sp>
    </p:spTree>
    <p:extLst>
      <p:ext uri="{BB962C8B-B14F-4D97-AF65-F5344CB8AC3E}">
        <p14:creationId xmlns:p14="http://schemas.microsoft.com/office/powerpoint/2010/main" val="254111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345113-D372-A54A-8D67-41DC45EC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Box office treasurer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A588C-E451-BC41-9B2F-1661FF2E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box office manager supervise ticketing operations for venues as assigned with the dual goals of providing a high level of customer service and maintaining accuracy and efficiency</a:t>
            </a:r>
          </a:p>
          <a:p>
            <a:pPr lvl="1"/>
            <a:r>
              <a:rPr lang="en-US" dirty="0"/>
              <a:t>Sets up events in ticketing system</a:t>
            </a:r>
          </a:p>
          <a:p>
            <a:pPr lvl="1"/>
            <a:r>
              <a:rPr lang="en-US" dirty="0"/>
              <a:t>Works with theater managers and company managers to fulfill policy and contractual agreements as well as helping to ensure smooth front of house operation</a:t>
            </a:r>
          </a:p>
          <a:p>
            <a:pPr lvl="1"/>
            <a:r>
              <a:rPr lang="en-US" dirty="0"/>
              <a:t>Works with promoters on setup and sales of their events</a:t>
            </a:r>
          </a:p>
        </p:txBody>
      </p:sp>
    </p:spTree>
    <p:extLst>
      <p:ext uri="{BB962C8B-B14F-4D97-AF65-F5344CB8AC3E}">
        <p14:creationId xmlns:p14="http://schemas.microsoft.com/office/powerpoint/2010/main" val="13294537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345113-D372-A54A-8D67-41DC45EC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Accounting head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A588C-E451-BC41-9B2F-1661FF2E4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592086" cy="4195481"/>
          </a:xfrm>
        </p:spPr>
        <p:txBody>
          <a:bodyPr>
            <a:normAutofit/>
          </a:bodyPr>
          <a:lstStyle/>
          <a:p>
            <a:r>
              <a:rPr lang="en-US" dirty="0"/>
              <a:t>The Accounting head will assist in the management of finance and accounting operations</a:t>
            </a:r>
          </a:p>
          <a:p>
            <a:pPr lvl="1"/>
            <a:r>
              <a:rPr lang="en-US" dirty="0"/>
              <a:t>Track, deposit and verify all income from all sources, including donations, ticket sales and rentals</a:t>
            </a:r>
          </a:p>
          <a:p>
            <a:pPr lvl="1"/>
            <a:r>
              <a:rPr lang="en-US" dirty="0"/>
              <a:t>Prepare and verify, with appropriate department heads, all tax reports and/or forms for admissions tax, sales and use tax, &amp; food and beverage tax</a:t>
            </a:r>
          </a:p>
          <a:p>
            <a:pPr lvl="1"/>
            <a:r>
              <a:rPr lang="en-US" dirty="0"/>
              <a:t>Follow up on older uncashed checks with vendors and/or individuals  </a:t>
            </a:r>
          </a:p>
          <a:p>
            <a:pPr lvl="1"/>
            <a:r>
              <a:rPr lang="en-US" dirty="0"/>
              <a:t>Cut checks on a weekly basis from appropriate checking account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*Generally the same roll as other accountants but with an arts background</a:t>
            </a:r>
          </a:p>
        </p:txBody>
      </p:sp>
    </p:spTree>
    <p:extLst>
      <p:ext uri="{BB962C8B-B14F-4D97-AF65-F5344CB8AC3E}">
        <p14:creationId xmlns:p14="http://schemas.microsoft.com/office/powerpoint/2010/main" val="10036449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345113-D372-A54A-8D67-41DC45EC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relations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A588C-E451-BC41-9B2F-1661FF2E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public relations manager will serve as the publicist and take the lead role in promoting organizational visibility and institutional messaging</a:t>
            </a:r>
          </a:p>
          <a:p>
            <a:pPr lvl="1"/>
            <a:r>
              <a:rPr lang="en-US" dirty="0"/>
              <a:t>Will serve as lead editor and proofreader of major company publications</a:t>
            </a:r>
          </a:p>
          <a:p>
            <a:pPr lvl="1"/>
            <a:r>
              <a:rPr lang="en-US" dirty="0"/>
              <a:t>Develops and implement public relations campaigns for theater company</a:t>
            </a:r>
          </a:p>
          <a:p>
            <a:pPr lvl="1"/>
            <a:r>
              <a:rPr lang="en-US" dirty="0"/>
              <a:t>Coordinates interviews, managing media notices, securing biographies and headshots, acting as media liaison for internal video and photo shoots</a:t>
            </a:r>
          </a:p>
        </p:txBody>
      </p:sp>
    </p:spTree>
    <p:extLst>
      <p:ext uri="{BB962C8B-B14F-4D97-AF65-F5344CB8AC3E}">
        <p14:creationId xmlns:p14="http://schemas.microsoft.com/office/powerpoint/2010/main" val="6592506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345113-D372-A54A-8D67-41DC45EC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 crew (run crew)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A588C-E451-BC41-9B2F-1661FF2E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run crew are the crew members that power the scene changes, prop handoffs and onstage “magic” for each production</a:t>
            </a:r>
          </a:p>
          <a:p>
            <a:pPr lvl="1"/>
            <a:r>
              <a:rPr lang="en-US" dirty="0"/>
              <a:t>Moves scenic units</a:t>
            </a:r>
            <a:br>
              <a:rPr lang="en-US" dirty="0"/>
            </a:br>
            <a:r>
              <a:rPr lang="en-US" dirty="0"/>
              <a:t>operates flying scenery</a:t>
            </a:r>
          </a:p>
          <a:p>
            <a:pPr lvl="1"/>
            <a:r>
              <a:rPr lang="en-US" dirty="0"/>
              <a:t>Strikes and sets up of props on stage</a:t>
            </a:r>
          </a:p>
          <a:p>
            <a:pPr lvl="1"/>
            <a:r>
              <a:rPr lang="en-US" dirty="0"/>
              <a:t>Operates lighting and/or sound systems</a:t>
            </a:r>
          </a:p>
        </p:txBody>
      </p:sp>
    </p:spTree>
    <p:extLst>
      <p:ext uri="{BB962C8B-B14F-4D97-AF65-F5344CB8AC3E}">
        <p14:creationId xmlns:p14="http://schemas.microsoft.com/office/powerpoint/2010/main" val="2373593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70E258F-616B-C547-983F-04F70390B22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  <a:alpha val="34000"/>
            </a:schemeClr>
          </a:solidFill>
        </p:spPr>
        <p:txBody>
          <a:bodyPr/>
          <a:lstStyle/>
          <a:p>
            <a:r>
              <a:rPr lang="en-US" sz="4000" dirty="0"/>
              <a:t>Putting on a theater production takes so many people not including the actors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1CAC73-BB74-B54E-A522-3659A6E68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6920533" cy="390520"/>
          </a:xfrm>
          <a:solidFill>
            <a:schemeClr val="bg1">
              <a:lumMod val="50000"/>
              <a:lumOff val="5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/>
              <a:t>Lets look at the hierarchy of a production team</a:t>
            </a:r>
          </a:p>
        </p:txBody>
      </p:sp>
    </p:spTree>
    <p:extLst>
      <p:ext uri="{BB962C8B-B14F-4D97-AF65-F5344CB8AC3E}">
        <p14:creationId xmlns:p14="http://schemas.microsoft.com/office/powerpoint/2010/main" val="41202923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345113-D372-A54A-8D67-41DC45EC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Resident actor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A588C-E451-BC41-9B2F-1661FF2E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resident actor is a member of the acting company ( collection of performers) they are employed by the theater company to perform in one or all productions in a season</a:t>
            </a:r>
          </a:p>
          <a:p>
            <a:pPr lvl="1"/>
            <a:r>
              <a:rPr lang="en-US" dirty="0"/>
              <a:t>Memorizes lines, blocking and choreography</a:t>
            </a:r>
          </a:p>
          <a:p>
            <a:pPr lvl="1"/>
            <a:r>
              <a:rPr lang="en-US" dirty="0"/>
              <a:t>May be responsible for understudying other roles</a:t>
            </a:r>
          </a:p>
          <a:p>
            <a:pPr lvl="1"/>
            <a:r>
              <a:rPr lang="en-US" dirty="0"/>
              <a:t>May have additional responsibilities such as dance captain or fight captain</a:t>
            </a:r>
          </a:p>
        </p:txBody>
      </p:sp>
    </p:spTree>
    <p:extLst>
      <p:ext uri="{BB962C8B-B14F-4D97-AF65-F5344CB8AC3E}">
        <p14:creationId xmlns:p14="http://schemas.microsoft.com/office/powerpoint/2010/main" val="3260339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345113-D372-A54A-8D67-41DC45EC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 Usher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A588C-E451-BC41-9B2F-1661FF2E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Supervises and coordinates activities of all ushers at entertainment events and directs patrons to area of seat location</a:t>
            </a:r>
          </a:p>
          <a:p>
            <a:pPr lvl="1"/>
            <a:r>
              <a:rPr lang="en-US" dirty="0"/>
              <a:t>Responsible for confronting and possibly removing disruptive audience members</a:t>
            </a:r>
          </a:p>
          <a:p>
            <a:pPr lvl="1"/>
            <a:r>
              <a:rPr lang="en-US" dirty="0"/>
              <a:t>Has a thorough understanding of the seating and navigation of a venue</a:t>
            </a:r>
          </a:p>
          <a:p>
            <a:pPr lvl="1"/>
            <a:r>
              <a:rPr lang="en-US" dirty="0"/>
              <a:t>Provides additional attention to patrons with additional mobility needs</a:t>
            </a:r>
          </a:p>
          <a:p>
            <a:pPr lvl="1"/>
            <a:r>
              <a:rPr lang="en-US" dirty="0"/>
              <a:t>Maintains professional decorum</a:t>
            </a:r>
          </a:p>
        </p:txBody>
      </p:sp>
    </p:spTree>
    <p:extLst>
      <p:ext uri="{BB962C8B-B14F-4D97-AF65-F5344CB8AC3E}">
        <p14:creationId xmlns:p14="http://schemas.microsoft.com/office/powerpoint/2010/main" val="2511184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345113-D372-A54A-8D67-41DC45EC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Payroll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A588C-E451-BC41-9B2F-1661FF2E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 direct supervision of the business manager, and accounting head, a payroll clerk will perform duties within the payroll, human resources, and accounting departments</a:t>
            </a:r>
          </a:p>
          <a:p>
            <a:pPr lvl="1"/>
            <a:r>
              <a:rPr lang="en-US" dirty="0"/>
              <a:t>Review time reports for accuracy and completeness</a:t>
            </a:r>
          </a:p>
          <a:p>
            <a:pPr lvl="1"/>
            <a:r>
              <a:rPr lang="en-US" dirty="0"/>
              <a:t>Compile payroll data such as, but not limited to garnishments, vacation time, and insurance</a:t>
            </a:r>
          </a:p>
          <a:p>
            <a:pPr lvl="1"/>
            <a:r>
              <a:rPr lang="en-US" dirty="0"/>
              <a:t>Adjusts timecard entries as necessary</a:t>
            </a:r>
          </a:p>
          <a:p>
            <a:pPr lvl="1"/>
            <a:r>
              <a:rPr lang="en-US" dirty="0"/>
              <a:t>Responds to employee inquiries in timely manner regarding payroll and benefits information and trouble-shoots to resolve employee payroll and benefits concerns</a:t>
            </a:r>
          </a:p>
          <a:p>
            <a:pPr lvl="1"/>
            <a:r>
              <a:rPr lang="en-US" dirty="0"/>
              <a:t>Update and maintain employee file, payroll, and benefit records</a:t>
            </a:r>
          </a:p>
        </p:txBody>
      </p:sp>
    </p:spTree>
    <p:extLst>
      <p:ext uri="{BB962C8B-B14F-4D97-AF65-F5344CB8AC3E}">
        <p14:creationId xmlns:p14="http://schemas.microsoft.com/office/powerpoint/2010/main" val="30636111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345113-D372-A54A-8D67-41DC45EC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Telemarketing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A588C-E451-BC41-9B2F-1661FF2E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telemarketing agent is responsible for reaching out to current and future patrons via telephone in the efforts to solicit additional business or interest.</a:t>
            </a:r>
          </a:p>
          <a:p>
            <a:pPr lvl="1"/>
            <a:r>
              <a:rPr lang="en-US" dirty="0"/>
              <a:t>Efficiently placing calls to patrons</a:t>
            </a:r>
          </a:p>
          <a:p>
            <a:pPr lvl="1"/>
            <a:r>
              <a:rPr lang="en-US" dirty="0"/>
              <a:t>Logging patron responses</a:t>
            </a:r>
          </a:p>
          <a:p>
            <a:pPr lvl="1"/>
            <a:r>
              <a:rPr lang="en-US" dirty="0"/>
              <a:t>Closing Subscription sales</a:t>
            </a:r>
          </a:p>
        </p:txBody>
      </p:sp>
    </p:spTree>
    <p:extLst>
      <p:ext uri="{BB962C8B-B14F-4D97-AF65-F5344CB8AC3E}">
        <p14:creationId xmlns:p14="http://schemas.microsoft.com/office/powerpoint/2010/main" val="19959291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345113-D372-A54A-8D67-41DC45EC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Promotions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A588C-E451-BC41-9B2F-1661FF2E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promotions specialist coordinates activities to promote theater productions; assists in the design and production of promotional materials, publicity and advertising</a:t>
            </a:r>
          </a:p>
          <a:p>
            <a:pPr lvl="1"/>
            <a:r>
              <a:rPr lang="en-US" dirty="0"/>
              <a:t>Collaborates  with  theater  production  staff  to  develop publicity  campaigns  to  promote  upcoming  events</a:t>
            </a:r>
          </a:p>
          <a:p>
            <a:pPr lvl="1"/>
            <a:r>
              <a:rPr lang="en-US" dirty="0"/>
              <a:t>Produces radio, television, newspaper, and internet promotional material</a:t>
            </a:r>
          </a:p>
          <a:p>
            <a:pPr lvl="1"/>
            <a:r>
              <a:rPr lang="en-US" dirty="0"/>
              <a:t>Uses  computer  graphics  and  software  programs  to  design  and  produce  promotional  materials  such as flyers, brochures, posters, and internet ads</a:t>
            </a:r>
          </a:p>
          <a:p>
            <a:pPr lvl="1"/>
            <a:r>
              <a:rPr lang="en-US" dirty="0"/>
              <a:t>Works with theater box office to coordinate special promotions and manage ticket availability</a:t>
            </a:r>
          </a:p>
        </p:txBody>
      </p:sp>
    </p:spTree>
    <p:extLst>
      <p:ext uri="{BB962C8B-B14F-4D97-AF65-F5344CB8AC3E}">
        <p14:creationId xmlns:p14="http://schemas.microsoft.com/office/powerpoint/2010/main" val="15098864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345113-D372-A54A-8D67-41DC45EC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Shop supervisor(s)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A588C-E451-BC41-9B2F-1661FF2E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shop supervisor oversees a technical area and is responsible fore the duties of that area. Additionally, the supervisor manages and coordinates the technicians and assistants assigned to their area</a:t>
            </a:r>
          </a:p>
          <a:p>
            <a:pPr lvl="1"/>
            <a:r>
              <a:rPr lang="en-US" dirty="0"/>
              <a:t>Areas that require supervisors:</a:t>
            </a:r>
          </a:p>
          <a:p>
            <a:pPr lvl="2"/>
            <a:r>
              <a:rPr lang="en-US" dirty="0"/>
              <a:t>Scene shop</a:t>
            </a:r>
          </a:p>
          <a:p>
            <a:pPr lvl="2"/>
            <a:r>
              <a:rPr lang="en-US" dirty="0"/>
              <a:t>Costume shop</a:t>
            </a:r>
          </a:p>
          <a:p>
            <a:pPr lvl="2"/>
            <a:r>
              <a:rPr lang="en-US" dirty="0"/>
              <a:t>Props shop</a:t>
            </a:r>
          </a:p>
          <a:p>
            <a:pPr lvl="2"/>
            <a:r>
              <a:rPr lang="en-US" dirty="0"/>
              <a:t>Electrics (master electrician)</a:t>
            </a:r>
          </a:p>
          <a:p>
            <a:pPr lvl="2"/>
            <a:r>
              <a:rPr lang="en-US" dirty="0"/>
              <a:t>Sound (lead sound tech.)</a:t>
            </a:r>
          </a:p>
          <a:p>
            <a:pPr lvl="2"/>
            <a:r>
              <a:rPr lang="en-US" dirty="0"/>
              <a:t>Video - often a part of electrics</a:t>
            </a:r>
          </a:p>
          <a:p>
            <a:pPr lvl="2"/>
            <a:r>
              <a:rPr lang="en-US" dirty="0"/>
              <a:t>Pyro</a:t>
            </a:r>
          </a:p>
        </p:txBody>
      </p:sp>
    </p:spTree>
    <p:extLst>
      <p:ext uri="{BB962C8B-B14F-4D97-AF65-F5344CB8AC3E}">
        <p14:creationId xmlns:p14="http://schemas.microsoft.com/office/powerpoint/2010/main" val="386904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1707389-BAC5-F244-A5E4-2170A931310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5000"/>
          </a:blip>
          <a:stretch>
            <a:fillRect/>
          </a:stretch>
        </p:blipFill>
        <p:spPr>
          <a:xfrm>
            <a:off x="1017391" y="236732"/>
            <a:ext cx="10157217" cy="638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321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345113-D372-A54A-8D67-41DC45EC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Board of directors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A588C-E451-BC41-9B2F-1661FF2E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Elected members that are required to be knowledgeable about the workings of the organization to be answerable for its actions, yet able to stand back from the day-to-day management of the organization and retain an objective, longer-term view</a:t>
            </a:r>
          </a:p>
          <a:p>
            <a:pPr lvl="1"/>
            <a:r>
              <a:rPr lang="en-US" dirty="0"/>
              <a:t>Establishing vision, mission and values</a:t>
            </a:r>
          </a:p>
          <a:p>
            <a:pPr lvl="1"/>
            <a:r>
              <a:rPr lang="en-US" dirty="0"/>
              <a:t>Setting strategy and structure</a:t>
            </a:r>
          </a:p>
          <a:p>
            <a:pPr lvl="1"/>
            <a:r>
              <a:rPr lang="en-US" dirty="0"/>
              <a:t>Delegating to management</a:t>
            </a:r>
          </a:p>
          <a:p>
            <a:pPr lvl="1"/>
            <a:r>
              <a:rPr lang="en-US" dirty="0"/>
              <a:t>Exercising accountability</a:t>
            </a:r>
          </a:p>
        </p:txBody>
      </p:sp>
    </p:spTree>
    <p:extLst>
      <p:ext uri="{BB962C8B-B14F-4D97-AF65-F5344CB8AC3E}">
        <p14:creationId xmlns:p14="http://schemas.microsoft.com/office/powerpoint/2010/main" val="952600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345113-D372-A54A-8D67-41DC45EC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Artistic director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A588C-E451-BC41-9B2F-1661FF2E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individual responsible for the major artistic decisions of a theatrical production company</a:t>
            </a:r>
          </a:p>
          <a:p>
            <a:pPr lvl="1"/>
            <a:r>
              <a:rPr lang="en-US" dirty="0"/>
              <a:t>Determine the overall style or tone for each production</a:t>
            </a:r>
          </a:p>
          <a:p>
            <a:pPr lvl="1"/>
            <a:r>
              <a:rPr lang="en-US" dirty="0"/>
              <a:t>Hires production personnel</a:t>
            </a:r>
          </a:p>
          <a:p>
            <a:pPr lvl="1"/>
            <a:r>
              <a:rPr lang="en-US" dirty="0"/>
              <a:t>Select’s the season</a:t>
            </a:r>
          </a:p>
        </p:txBody>
      </p:sp>
    </p:spTree>
    <p:extLst>
      <p:ext uri="{BB962C8B-B14F-4D97-AF65-F5344CB8AC3E}">
        <p14:creationId xmlns:p14="http://schemas.microsoft.com/office/powerpoint/2010/main" val="2848042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345113-D372-A54A-8D67-41DC45EC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director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A588C-E451-BC41-9B2F-1661FF2E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executive director is responsible for the overall business, administrative, and operational management of the company</a:t>
            </a:r>
          </a:p>
          <a:p>
            <a:pPr lvl="1"/>
            <a:r>
              <a:rPr lang="en-US" dirty="0"/>
              <a:t>Sees that the organization achieves its financial vision, mission and long term goals</a:t>
            </a:r>
          </a:p>
          <a:p>
            <a:pPr lvl="1"/>
            <a:r>
              <a:rPr lang="en-US" dirty="0"/>
              <a:t>Manages marketing/communications, finance, and organization development</a:t>
            </a:r>
          </a:p>
          <a:p>
            <a:pPr lvl="1"/>
            <a:r>
              <a:rPr lang="en-US" dirty="0"/>
              <a:t>Coordinates volunteer growth</a:t>
            </a:r>
          </a:p>
        </p:txBody>
      </p:sp>
    </p:spTree>
    <p:extLst>
      <p:ext uri="{BB962C8B-B14F-4D97-AF65-F5344CB8AC3E}">
        <p14:creationId xmlns:p14="http://schemas.microsoft.com/office/powerpoint/2010/main" val="2111923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345113-D372-A54A-8D67-41DC45EC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Production manager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A588C-E451-BC41-9B2F-1661FF2E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production manager coordinates the production scheduling and administrative/logistical details of a multi-show theatrical season</a:t>
            </a:r>
          </a:p>
          <a:p>
            <a:pPr lvl="1"/>
            <a:r>
              <a:rPr lang="en-US" dirty="0"/>
              <a:t>Responsible for ensuring that all aspects of the production are completed within budget</a:t>
            </a:r>
          </a:p>
          <a:p>
            <a:pPr lvl="1"/>
            <a:r>
              <a:rPr lang="en-US" dirty="0"/>
              <a:t>Oversees and coordinates all aspects of physical production and the production process</a:t>
            </a:r>
          </a:p>
          <a:p>
            <a:pPr lvl="1"/>
            <a:r>
              <a:rPr lang="en-US" dirty="0"/>
              <a:t>Hires and schedules crew members</a:t>
            </a:r>
          </a:p>
        </p:txBody>
      </p:sp>
    </p:spTree>
    <p:extLst>
      <p:ext uri="{BB962C8B-B14F-4D97-AF65-F5344CB8AC3E}">
        <p14:creationId xmlns:p14="http://schemas.microsoft.com/office/powerpoint/2010/main" val="594124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345113-D372-A54A-8D67-41DC45EC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Resident director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A588C-E451-BC41-9B2F-1661FF2E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resident director is a staff member who’s job is to maintain overall artistic quality of the production by working closely with the Resident Dance Supervisor, Music Director and Stage Management team</a:t>
            </a:r>
          </a:p>
          <a:p>
            <a:pPr lvl="1"/>
            <a:r>
              <a:rPr lang="en-US" dirty="0"/>
              <a:t>Responsible for maintaining the artistic integrity of a show</a:t>
            </a:r>
          </a:p>
          <a:p>
            <a:pPr lvl="1"/>
            <a:r>
              <a:rPr lang="en-US" dirty="0"/>
              <a:t>Ensures the quality and completeness of theatre production</a:t>
            </a:r>
          </a:p>
          <a:p>
            <a:pPr lvl="1"/>
            <a:r>
              <a:rPr lang="en-US" dirty="0"/>
              <a:t>Gives notes to the entire cast and rehearses principals and understudies on an ongoing basis</a:t>
            </a:r>
          </a:p>
          <a:p>
            <a:pPr lvl="1"/>
            <a:r>
              <a:rPr lang="en-US" dirty="0"/>
              <a:t>Attends production meetings and technical rehearsals as needed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51A0FF-1BDC-764A-AC97-819A2FD4C441}"/>
              </a:ext>
            </a:extLst>
          </p:cNvPr>
          <p:cNvSpPr txBox="1"/>
          <p:nvPr/>
        </p:nvSpPr>
        <p:spPr>
          <a:xfrm>
            <a:off x="3750066" y="6448069"/>
            <a:ext cx="839398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2"/>
              </a:rPr>
              <a:t>Insight from Kasey Graham  - Resident director on The Phantom of the Opera national tour 2016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85457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345113-D372-A54A-8D67-41DC45EC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Company manager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A588C-E451-BC41-9B2F-1661FF2E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company manger is responsible for the logistical and administrative operations of a theatrical production, including payroll, contract negotiation, lodging, transport, scheduling, and interdepartmental communications</a:t>
            </a:r>
          </a:p>
          <a:p>
            <a:pPr lvl="1"/>
            <a:r>
              <a:rPr lang="en-US" dirty="0"/>
              <a:t>Responsible taking care of personnel, including actors, musicians and production staff</a:t>
            </a:r>
          </a:p>
          <a:p>
            <a:pPr lvl="1"/>
            <a:r>
              <a:rPr lang="en-US" dirty="0"/>
              <a:t>Oversees contract negotiations, arranging travel and lodging and making sure that everyone gets paid</a:t>
            </a:r>
          </a:p>
        </p:txBody>
      </p:sp>
    </p:spTree>
    <p:extLst>
      <p:ext uri="{BB962C8B-B14F-4D97-AF65-F5344CB8AC3E}">
        <p14:creationId xmlns:p14="http://schemas.microsoft.com/office/powerpoint/2010/main" val="26031491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{095926A5-D304-F747-A1F9-10CDBB3F9128}tf10001062</Template>
  <TotalTime>2516</TotalTime>
  <Words>1486</Words>
  <Application>Microsoft Macintosh PowerPoint</Application>
  <PresentationFormat>Widescreen</PresentationFormat>
  <Paragraphs>128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Century Gothic</vt:lpstr>
      <vt:lpstr>Wingdings 3</vt:lpstr>
      <vt:lpstr>Ion</vt:lpstr>
      <vt:lpstr>Principles of Theater Practices</vt:lpstr>
      <vt:lpstr>Putting on a theater production takes so many people not including the actors</vt:lpstr>
      <vt:lpstr>PowerPoint Presentation</vt:lpstr>
      <vt:lpstr>Board of directors</vt:lpstr>
      <vt:lpstr>Artistic director</vt:lpstr>
      <vt:lpstr>Executive director</vt:lpstr>
      <vt:lpstr>Production manager</vt:lpstr>
      <vt:lpstr>Resident director</vt:lpstr>
      <vt:lpstr>Company manager</vt:lpstr>
      <vt:lpstr>Business manager</vt:lpstr>
      <vt:lpstr>Marketing director</vt:lpstr>
      <vt:lpstr>Technical director</vt:lpstr>
      <vt:lpstr>Technical director</vt:lpstr>
      <vt:lpstr>Resident designer(s)</vt:lpstr>
      <vt:lpstr>Stage manager</vt:lpstr>
      <vt:lpstr>Box office treasurer</vt:lpstr>
      <vt:lpstr>Accounting head</vt:lpstr>
      <vt:lpstr>Public relations</vt:lpstr>
      <vt:lpstr>House crew (run crew)</vt:lpstr>
      <vt:lpstr>Resident actor</vt:lpstr>
      <vt:lpstr>Head Usher</vt:lpstr>
      <vt:lpstr>Payroll</vt:lpstr>
      <vt:lpstr>Telemarketing</vt:lpstr>
      <vt:lpstr>Promotions</vt:lpstr>
      <vt:lpstr>Shop supervisor(s)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14</cp:revision>
  <dcterms:created xsi:type="dcterms:W3CDTF">2021-09-01T17:36:03Z</dcterms:created>
  <dcterms:modified xsi:type="dcterms:W3CDTF">2021-09-16T12:42:42Z</dcterms:modified>
</cp:coreProperties>
</file>