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9" r:id="rId3"/>
    <p:sldId id="258" r:id="rId4"/>
    <p:sldId id="260" r:id="rId5"/>
    <p:sldId id="264" r:id="rId6"/>
    <p:sldId id="266" r:id="rId7"/>
    <p:sldId id="261" r:id="rId8"/>
    <p:sldId id="262" r:id="rId9"/>
    <p:sldId id="265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1 – The Physical Stage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E60E-AECE-094A-8D7E-B28544C8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48213" cy="1400530"/>
          </a:xfrm>
        </p:spPr>
        <p:txBody>
          <a:bodyPr/>
          <a:lstStyle/>
          <a:p>
            <a:r>
              <a:rPr lang="en-US" dirty="0"/>
              <a:t>What are some of the differences between Greek and Roman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06F9-CC55-7645-8E84-138DE62B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theaters were carved into the land where Roman theaters were build up </a:t>
            </a:r>
          </a:p>
          <a:p>
            <a:r>
              <a:rPr lang="en-US" dirty="0"/>
              <a:t>Greek theaters had a smaller orchestra where as Roman theaters’ orchestras were larger due to the need to be more multi-purpose</a:t>
            </a:r>
          </a:p>
          <a:p>
            <a:pPr lvl="1"/>
            <a:r>
              <a:rPr lang="en-US" dirty="0"/>
              <a:t>Sometimes would flood them and do boat battle scenes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11479-058E-CB40-9EEF-E61D90D3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Asian Theater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514D8-DD16-2C45-856B-995BF8C2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60575"/>
            <a:ext cx="4585251" cy="4195763"/>
          </a:xfrm>
          <a:solidFill>
            <a:schemeClr val="tx1">
              <a:lumMod val="50000"/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Sanskrit drama was the beginning of Asian theater 200 B.C.E. – 600 C.E.</a:t>
            </a:r>
          </a:p>
          <a:p>
            <a:r>
              <a:rPr lang="en-US" dirty="0"/>
              <a:t>Much of the performance was in courts (on ground level outside)</a:t>
            </a:r>
          </a:p>
          <a:p>
            <a:r>
              <a:rPr lang="en-US" dirty="0"/>
              <a:t>The first professional theater companies formed in China 960 C.E.</a:t>
            </a:r>
          </a:p>
          <a:p>
            <a:r>
              <a:rPr lang="en-US" dirty="0"/>
              <a:t>Noh theater developed in 1363 – 1444 C.E.</a:t>
            </a:r>
          </a:p>
          <a:p>
            <a:r>
              <a:rPr lang="en-US" dirty="0"/>
              <a:t>Kabuki theater becomes popular 1675 – 1750 C.E.</a:t>
            </a:r>
          </a:p>
          <a:p>
            <a:r>
              <a:rPr lang="en-US" dirty="0"/>
              <a:t>Bunraku theater formed in Japan 1685 C.E. (puppet theater)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FF5F12-AE71-D64B-9727-D2296323AE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8"/>
          <a:stretch/>
        </p:blipFill>
        <p:spPr bwMode="auto">
          <a:xfrm>
            <a:off x="5947569" y="2060574"/>
            <a:ext cx="568014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6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BA12-8581-D544-8FA3-81361895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Noh Theater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96F91DB8-198C-3042-8F98-4B44312C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131"/>
            <a:ext cx="7391168" cy="53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060F0C5-F121-7D4E-8264-D8CC54B0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0" y="3429000"/>
            <a:ext cx="4275887" cy="32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0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BA12-8581-D544-8FA3-81361895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Kabuki Theater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8022B1-E5B6-9E41-97EE-255307A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0"/>
            <a:ext cx="642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4B899-CE1D-C049-B9A3-0473475CAE74}"/>
              </a:ext>
            </a:extLst>
          </p:cNvPr>
          <p:cNvSpPr txBox="1"/>
          <p:nvPr/>
        </p:nvSpPr>
        <p:spPr>
          <a:xfrm>
            <a:off x="646111" y="1965120"/>
            <a:ext cx="46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Introduction of trap doors and elevators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4B725A0-27DC-3842-B22E-ACDCCE62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0" y="3184989"/>
            <a:ext cx="5572716" cy="35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5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11479-058E-CB40-9EEF-E61D90D3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Medieval Theater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514D8-DD16-2C45-856B-995BF8C2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60575"/>
            <a:ext cx="4585251" cy="4195763"/>
          </a:xfrm>
          <a:solidFill>
            <a:schemeClr val="tx1">
              <a:lumMod val="50000"/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Originated from 400 – 1400 C.E. in European countries</a:t>
            </a:r>
          </a:p>
          <a:p>
            <a:r>
              <a:rPr lang="en-US" dirty="0"/>
              <a:t>3 types of performance Mystery Play, Miracle Play, and the Morality Play</a:t>
            </a:r>
          </a:p>
          <a:p>
            <a:r>
              <a:rPr lang="en-US" dirty="0"/>
              <a:t>Introduction to portable stages and elevated platforms (pageant wagons)</a:t>
            </a:r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848CA272-C9A7-5A4F-9AC3-C38B3164C0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97" y="2060575"/>
            <a:ext cx="4924605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6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EC2DB6-F49D-3844-9B0E-2168CAF0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12" y="452718"/>
            <a:ext cx="9980700" cy="1400530"/>
          </a:xfrm>
        </p:spPr>
        <p:txBody>
          <a:bodyPr/>
          <a:lstStyle/>
          <a:p>
            <a:r>
              <a:rPr lang="en-US" dirty="0"/>
              <a:t>Mystery cycles performed in churches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B8EEEAA-5FC6-2A47-A672-6F4F6106F0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1" y="1382248"/>
            <a:ext cx="10512138" cy="5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6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11479-058E-CB40-9EEF-E61D90D3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Theater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514D8-DD16-2C45-856B-995BF8C2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060575"/>
            <a:ext cx="4585251" cy="4195763"/>
          </a:xfrm>
          <a:solidFill>
            <a:schemeClr val="tx1">
              <a:lumMod val="50000"/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Tennis court theater 1600 C.E.</a:t>
            </a:r>
          </a:p>
          <a:p>
            <a:pPr lvl="1"/>
            <a:r>
              <a:rPr lang="en-US" dirty="0"/>
              <a:t>Adapted from tennis courts</a:t>
            </a:r>
          </a:p>
          <a:p>
            <a:pPr lvl="1"/>
            <a:endParaRPr lang="en-US" dirty="0"/>
          </a:p>
          <a:p>
            <a:r>
              <a:rPr lang="en-US" dirty="0"/>
              <a:t>Different viewing experience, where you could see other audience members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7FF565A-6978-F940-B077-DB7C41ABEF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03" y="238225"/>
            <a:ext cx="3924729" cy="63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3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6116D-060F-5D47-9867-0936A750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Shakespeare’s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D4FCE-4932-CE4B-96E2-4CC09ED7EE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English renaissance theater 1558 – 1642</a:t>
            </a:r>
          </a:p>
          <a:p>
            <a:r>
              <a:rPr lang="en-US" dirty="0"/>
              <a:t>Fixed structure for performance. The heavens, inner above and inner below</a:t>
            </a:r>
          </a:p>
          <a:p>
            <a:pPr lvl="1"/>
            <a:r>
              <a:rPr lang="en-US" dirty="0"/>
              <a:t>Provided levels</a:t>
            </a:r>
          </a:p>
          <a:p>
            <a:r>
              <a:rPr lang="en-US" dirty="0"/>
              <a:t>Also  - introduction of the pit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51AFB96-38A1-6248-B731-54B15A3F96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1362395"/>
            <a:ext cx="5965167" cy="51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0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61584C-619F-084B-8511-8F3F29C7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</a:t>
            </a:r>
            <a:br>
              <a:rPr lang="en-US" dirty="0"/>
            </a:br>
            <a:r>
              <a:rPr lang="en-US" dirty="0"/>
              <a:t>Theater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E58944C-BC18-9A4E-BD76-AA170DB4E1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74" y="452718"/>
            <a:ext cx="8055853" cy="60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7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0E258F-616B-C547-983F-04F70390B2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alpha val="34000"/>
            </a:schemeClr>
          </a:solidFill>
        </p:spPr>
        <p:txBody>
          <a:bodyPr/>
          <a:lstStyle/>
          <a:p>
            <a:r>
              <a:rPr lang="en-US" sz="4000" dirty="0"/>
              <a:t>In order to understand the modern stage we must first look back to how it originated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CAC73-BB74-B54E-A522-3659A6E68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brief history lesson</a:t>
            </a:r>
          </a:p>
        </p:txBody>
      </p:sp>
    </p:spTree>
    <p:extLst>
      <p:ext uri="{BB962C8B-B14F-4D97-AF65-F5344CB8AC3E}">
        <p14:creationId xmlns:p14="http://schemas.microsoft.com/office/powerpoint/2010/main" val="412029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11479-058E-CB40-9EEF-E61D90D3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Greek Theater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514D8-DD16-2C45-856B-995BF8C2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>
              <a:lumMod val="50000"/>
              <a:alpha val="43000"/>
            </a:schemeClr>
          </a:solidFill>
        </p:spPr>
        <p:txBody>
          <a:bodyPr/>
          <a:lstStyle/>
          <a:p>
            <a:r>
              <a:rPr lang="en-US" dirty="0"/>
              <a:t>Greek theaters originally constructed between 320 – 100 B.C.E.</a:t>
            </a:r>
          </a:p>
          <a:p>
            <a:r>
              <a:rPr lang="en-US" dirty="0"/>
              <a:t>Outdoors/open air</a:t>
            </a:r>
          </a:p>
          <a:p>
            <a:r>
              <a:rPr lang="en-US" dirty="0"/>
              <a:t>Made of wood and stone</a:t>
            </a:r>
          </a:p>
          <a:p>
            <a:r>
              <a:rPr lang="en-US" dirty="0"/>
              <a:t>Popularity of theater driven by religion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D700AF-1CDF-CF48-8C2B-A1AA29A85B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075394"/>
            <a:ext cx="5589974" cy="41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7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BA12-8581-D544-8FA3-81361895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Theater of Dionysus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BFDB0C-1672-D04B-8478-8E2A09967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 bwMode="auto">
          <a:xfrm>
            <a:off x="4127157" y="1266130"/>
            <a:ext cx="7854918" cy="5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2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A814-0EE7-7F49-BC22-6933618C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CAE85-AFE5-ED45-B370-ED05CBA2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50000"/>
              <a:alpha val="69517"/>
            </a:schemeClr>
          </a:solidFill>
        </p:spPr>
        <p:txBody>
          <a:bodyPr/>
          <a:lstStyle/>
          <a:p>
            <a:r>
              <a:rPr lang="en-US" dirty="0"/>
              <a:t>Orchestra: Normally circular, dancing space for chorus performers</a:t>
            </a:r>
          </a:p>
          <a:p>
            <a:r>
              <a:rPr lang="en-US" dirty="0" err="1"/>
              <a:t>Theatron</a:t>
            </a:r>
            <a:r>
              <a:rPr lang="en-US" dirty="0"/>
              <a:t>: Seating area/viewing area</a:t>
            </a:r>
          </a:p>
          <a:p>
            <a:r>
              <a:rPr lang="en-US" dirty="0"/>
              <a:t>Skene: building behind the stage that acted much like a backdrop</a:t>
            </a:r>
          </a:p>
          <a:p>
            <a:r>
              <a:rPr lang="en-US" dirty="0"/>
              <a:t>Parodos: Plural = parodoi and were the paths used by chorus members and actors for entrances/exits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4FCAC58-AFD0-8B49-8B31-ACED83076E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3" y="2043885"/>
            <a:ext cx="4822504" cy="420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4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345113-D372-A54A-8D67-41DC45EC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 in Greek theater?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A588C-E451-BC41-9B2F-1661FF2E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theater had some special effects, by no means as technical as todays theaters/performances but cutting edge for its time</a:t>
            </a:r>
          </a:p>
          <a:p>
            <a:pPr lvl="1"/>
            <a:r>
              <a:rPr lang="en-US" dirty="0" err="1"/>
              <a:t>Mechane</a:t>
            </a:r>
            <a:r>
              <a:rPr lang="en-US" dirty="0"/>
              <a:t>: A wooden crane like mechanism that essentially could fly people useful since performances revolved around gods</a:t>
            </a:r>
          </a:p>
          <a:p>
            <a:pPr lvl="1"/>
            <a:r>
              <a:rPr lang="en-US" dirty="0" err="1"/>
              <a:t>Ekkyklema</a:t>
            </a:r>
            <a:r>
              <a:rPr lang="en-US" dirty="0"/>
              <a:t>: A slip stage of sorts, on wheels often used to roll out people</a:t>
            </a:r>
          </a:p>
          <a:p>
            <a:pPr lvl="1"/>
            <a:r>
              <a:rPr lang="en-US" dirty="0" err="1"/>
              <a:t>Periaktoi</a:t>
            </a:r>
            <a:r>
              <a:rPr lang="en-US" dirty="0"/>
              <a:t>: 3 sided flats that can be rotated to reveal different scenery</a:t>
            </a:r>
          </a:p>
        </p:txBody>
      </p:sp>
    </p:spTree>
    <p:extLst>
      <p:ext uri="{BB962C8B-B14F-4D97-AF65-F5344CB8AC3E}">
        <p14:creationId xmlns:p14="http://schemas.microsoft.com/office/powerpoint/2010/main" val="95260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C11479-058E-CB40-9EEF-E61D90D3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Theater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514D8-DD16-2C45-856B-995BF8C2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>
              <a:lumMod val="50000"/>
              <a:alpha val="43000"/>
            </a:schemeClr>
          </a:solidFill>
        </p:spPr>
        <p:txBody>
          <a:bodyPr/>
          <a:lstStyle/>
          <a:p>
            <a:r>
              <a:rPr lang="en-US" dirty="0"/>
              <a:t>Roman theaters originally constructed between 240 – 100 B.C.E.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D700AF-1CDF-CF48-8C2B-A1AA29A85B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65" y="3409193"/>
            <a:ext cx="3321158" cy="24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09EF7AC-BC0F-B444-AEB4-F391223C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>
            <a:off x="5647038" y="2060575"/>
            <a:ext cx="6105460" cy="41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6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ildings 10 00224 g001">
            <a:extLst>
              <a:ext uri="{FF2B5EF4-FFF2-40B4-BE49-F238E27FC236}">
                <a16:creationId xmlns:a16="http://schemas.microsoft.com/office/drawing/2014/main" id="{8708DCF9-D76A-134D-A9A8-48C14ACA9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/>
          <a:stretch/>
        </p:blipFill>
        <p:spPr bwMode="auto">
          <a:xfrm>
            <a:off x="4127157" y="1346886"/>
            <a:ext cx="7854918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5BA12-8581-D544-8FA3-81361895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Theater of Hierapolis</a:t>
            </a:r>
          </a:p>
        </p:txBody>
      </p:sp>
    </p:spTree>
    <p:extLst>
      <p:ext uri="{BB962C8B-B14F-4D97-AF65-F5344CB8AC3E}">
        <p14:creationId xmlns:p14="http://schemas.microsoft.com/office/powerpoint/2010/main" val="210568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A814-0EE7-7F49-BC22-6933618C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CAE85-AFE5-ED45-B370-ED05CBA2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50000"/>
              <a:alpha val="69517"/>
            </a:schemeClr>
          </a:solidFill>
        </p:spPr>
        <p:txBody>
          <a:bodyPr/>
          <a:lstStyle/>
          <a:p>
            <a:r>
              <a:rPr lang="en-US" dirty="0" err="1"/>
              <a:t>Proskenion</a:t>
            </a:r>
            <a:r>
              <a:rPr lang="en-US" dirty="0"/>
              <a:t>: The faced in front of the scene or skene</a:t>
            </a:r>
          </a:p>
          <a:p>
            <a:r>
              <a:rPr lang="en-US" dirty="0" err="1"/>
              <a:t>Kerkis</a:t>
            </a:r>
            <a:r>
              <a:rPr lang="en-US" dirty="0"/>
              <a:t>: Seating area for audience</a:t>
            </a:r>
          </a:p>
          <a:p>
            <a:r>
              <a:rPr lang="en-US" dirty="0" err="1"/>
              <a:t>Diazoma</a:t>
            </a:r>
            <a:r>
              <a:rPr lang="en-US" dirty="0"/>
              <a:t>: Curved walkways</a:t>
            </a:r>
          </a:p>
          <a:p>
            <a:r>
              <a:rPr lang="en-US" dirty="0"/>
              <a:t>Alter: Used for sacrifices to roman gods, not used in performances but as a focal point (think scenery)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C52E0679-45CB-AE41-8631-C0193595CC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5" y="2056091"/>
            <a:ext cx="5276339" cy="42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4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1806</TotalTime>
  <Words>512</Words>
  <Application>Microsoft Macintosh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Principles of Theater Practices</vt:lpstr>
      <vt:lpstr>In order to understand the modern stage we must first look back to how it originated</vt:lpstr>
      <vt:lpstr>Ancient Greek Theater </vt:lpstr>
      <vt:lpstr>The Theater of Dionysus</vt:lpstr>
      <vt:lpstr>Terminology</vt:lpstr>
      <vt:lpstr>Automation in Greek theater? </vt:lpstr>
      <vt:lpstr>Roman Theater </vt:lpstr>
      <vt:lpstr>The Theater of Hierapolis</vt:lpstr>
      <vt:lpstr>Terminology</vt:lpstr>
      <vt:lpstr>What are some of the differences between Greek and Roman theater</vt:lpstr>
      <vt:lpstr>Early Asian Theater </vt:lpstr>
      <vt:lpstr>Noh Theater</vt:lpstr>
      <vt:lpstr>Kabuki Theater</vt:lpstr>
      <vt:lpstr>Medieval Theater </vt:lpstr>
      <vt:lpstr>Mystery cycles performed in churches</vt:lpstr>
      <vt:lpstr>French Theater </vt:lpstr>
      <vt:lpstr>Shakespeare’s time</vt:lpstr>
      <vt:lpstr>Globe Theater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2021-09-01T17:36:03Z</dcterms:created>
  <dcterms:modified xsi:type="dcterms:W3CDTF">2021-09-07T12:38:13Z</dcterms:modified>
</cp:coreProperties>
</file>