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36" r:id="rId1"/>
  </p:sldMasterIdLst>
  <p:sldIdLst>
    <p:sldId id="256" r:id="rId2"/>
    <p:sldId id="260" r:id="rId3"/>
    <p:sldId id="261" r:id="rId4"/>
    <p:sldId id="258" r:id="rId5"/>
    <p:sldId id="257" r:id="rId6"/>
    <p:sldId id="263" r:id="rId7"/>
    <p:sldId id="259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2"/>
    <p:restoredTop sz="94714"/>
  </p:normalViewPr>
  <p:slideViewPr>
    <p:cSldViewPr snapToGrid="0" snapToObjects="1">
      <p:cViewPr varScale="1">
        <p:scale>
          <a:sx n="151" d="100"/>
          <a:sy n="151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0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26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7070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851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76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97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55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3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80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9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28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56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4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79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19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2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709AC30-EA0B-7B4E-B686-06F984C2A7ED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FC3F6-AA26-B648-AEBE-B600A1530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28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  <p:sldLayoutId id="2147484248" r:id="rId12"/>
    <p:sldLayoutId id="2147484249" r:id="rId13"/>
    <p:sldLayoutId id="2147484250" r:id="rId14"/>
    <p:sldLayoutId id="2147484251" r:id="rId15"/>
    <p:sldLayoutId id="2147484252" r:id="rId16"/>
    <p:sldLayoutId id="21474842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tse-115.com/?zone=/unionactive/view_article.cfm&amp;HomeID=449907&amp;page=Active20Stagehand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tse-115.com/?zone=/unionactive/view_article.cfm&amp;HomeID=449907&amp;page=Active20Stagehands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7559" y="1132637"/>
            <a:ext cx="9376881" cy="2387600"/>
          </a:xfrm>
        </p:spPr>
        <p:txBody>
          <a:bodyPr/>
          <a:lstStyle/>
          <a:p>
            <a:r>
              <a:rPr lang="en-US" dirty="0"/>
              <a:t>Principles of Theater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16AE30-3DD5-AC40-92CF-48C762BC4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5676769" cy="372689"/>
          </a:xfrm>
          <a:solidFill>
            <a:schemeClr val="tx2">
              <a:lumMod val="25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Module 11 – Stage Technician Decorum</a:t>
            </a:r>
          </a:p>
        </p:txBody>
      </p:sp>
    </p:spTree>
    <p:extLst>
      <p:ext uri="{BB962C8B-B14F-4D97-AF65-F5344CB8AC3E}">
        <p14:creationId xmlns:p14="http://schemas.microsoft.com/office/powerpoint/2010/main" val="304985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determines when we should show up?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6AAFC-928A-25BB-0FDD-ED8E9F168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979348"/>
            <a:ext cx="8946541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Stage managers communicate with the director to determine time</a:t>
            </a:r>
          </a:p>
          <a:p>
            <a:endParaRPr lang="en-US" dirty="0"/>
          </a:p>
          <a:p>
            <a:r>
              <a:rPr lang="en-US" dirty="0"/>
              <a:t>Union Stewards work with Production Managers to determine time</a:t>
            </a:r>
          </a:p>
          <a:p>
            <a:pPr lvl="1"/>
            <a:r>
              <a:rPr lang="en-US" dirty="0"/>
              <a:t>Can be fined $20 if show up late or $80 for a No-show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These are non-negotiable!</a:t>
            </a:r>
          </a:p>
          <a:p>
            <a:pPr lvl="1"/>
            <a:r>
              <a:rPr lang="en-US" dirty="0"/>
              <a:t>You either can or can’t make the call</a:t>
            </a:r>
          </a:p>
          <a:p>
            <a:pPr lvl="2"/>
            <a:r>
              <a:rPr lang="en-US" dirty="0"/>
              <a:t>Don’t ask to arrive later or leave early</a:t>
            </a:r>
          </a:p>
          <a:p>
            <a:pPr lvl="2"/>
            <a:endParaRPr lang="en-US" dirty="0"/>
          </a:p>
          <a:p>
            <a:r>
              <a:rPr lang="en-US" dirty="0"/>
              <a:t>Union operates with 4-hour minimums</a:t>
            </a:r>
          </a:p>
        </p:txBody>
      </p:sp>
    </p:spTree>
    <p:extLst>
      <p:ext uri="{BB962C8B-B14F-4D97-AF65-F5344CB8AC3E}">
        <p14:creationId xmlns:p14="http://schemas.microsoft.com/office/powerpoint/2010/main" val="112513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for time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6AAFC-928A-25BB-0FDD-ED8E9F168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Call time</a:t>
            </a:r>
          </a:p>
          <a:p>
            <a:pPr lvl="1"/>
            <a:r>
              <a:rPr lang="en-US" dirty="0"/>
              <a:t>Technician and Actor calls can be different</a:t>
            </a:r>
          </a:p>
          <a:p>
            <a:pPr lvl="2"/>
            <a:r>
              <a:rPr lang="en-US" dirty="0"/>
              <a:t>Remember to sign in</a:t>
            </a:r>
          </a:p>
          <a:p>
            <a:r>
              <a:rPr lang="en-US" dirty="0"/>
              <a:t>Show time – When do you start the show</a:t>
            </a:r>
          </a:p>
          <a:p>
            <a:pPr lvl="1"/>
            <a:r>
              <a:rPr lang="en-US" dirty="0"/>
              <a:t>Curtain – meaning when the curtain is raising to start the show</a:t>
            </a:r>
          </a:p>
          <a:p>
            <a:endParaRPr lang="en-US" dirty="0"/>
          </a:p>
          <a:p>
            <a:r>
              <a:rPr lang="en-US" dirty="0"/>
              <a:t>Run time is average length of time for the show to happen</a:t>
            </a:r>
          </a:p>
          <a:p>
            <a:pPr lvl="1"/>
            <a:endParaRPr lang="en-US" dirty="0"/>
          </a:p>
          <a:p>
            <a:r>
              <a:rPr lang="en-US" dirty="0"/>
              <a:t>So… When should I show up?</a:t>
            </a:r>
          </a:p>
          <a:p>
            <a:pPr lvl="1"/>
            <a:r>
              <a:rPr lang="en-US" dirty="0"/>
              <a:t>Ideally 15 minutes before call time</a:t>
            </a:r>
          </a:p>
          <a:p>
            <a:pPr lvl="2"/>
            <a:r>
              <a:rPr lang="en-US" dirty="0"/>
              <a:t>No less than 5 minutes before call time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of the trade – at FSCJ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6AAFC-928A-25BB-0FDD-ED8E9F168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Load in / Strike</a:t>
            </a:r>
          </a:p>
          <a:p>
            <a:pPr lvl="1"/>
            <a:r>
              <a:rPr lang="en-US" dirty="0"/>
              <a:t>Adjustable wrench</a:t>
            </a:r>
          </a:p>
          <a:p>
            <a:pPr lvl="1"/>
            <a:r>
              <a:rPr lang="en-US" dirty="0"/>
              <a:t>Gloves</a:t>
            </a:r>
          </a:p>
          <a:p>
            <a:endParaRPr lang="en-US" dirty="0"/>
          </a:p>
          <a:p>
            <a:r>
              <a:rPr lang="en-US" dirty="0"/>
              <a:t>While in Tech / Running a show</a:t>
            </a:r>
          </a:p>
          <a:p>
            <a:pPr lvl="1"/>
            <a:r>
              <a:rPr lang="en-US" dirty="0"/>
              <a:t>Multi-tool</a:t>
            </a:r>
          </a:p>
          <a:p>
            <a:pPr lvl="1"/>
            <a:r>
              <a:rPr lang="en-US" dirty="0"/>
              <a:t>Flashlight</a:t>
            </a:r>
          </a:p>
          <a:p>
            <a:pPr lvl="1"/>
            <a:r>
              <a:rPr lang="en-US" dirty="0"/>
              <a:t>Pocket knife (blade 3” or smaller)</a:t>
            </a:r>
          </a:p>
        </p:txBody>
      </p:sp>
    </p:spTree>
    <p:extLst>
      <p:ext uri="{BB962C8B-B14F-4D97-AF65-F5344CB8AC3E}">
        <p14:creationId xmlns:p14="http://schemas.microsoft.com/office/powerpoint/2010/main" val="278381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of the trade - Union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A71F3B2-EEC5-C47F-E68F-8C12BC1E3B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565897"/>
              </p:ext>
            </p:extLst>
          </p:nvPr>
        </p:nvGraphicFramePr>
        <p:xfrm>
          <a:off x="646111" y="1152983"/>
          <a:ext cx="894715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1919908664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29361489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Hammer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Pliers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304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Adjustable Wrench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Pencils and Pens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775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Tape Measure 25’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JT-21 Staple 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79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Utility knife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Phillips and Flat blade Screwdrivers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792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Pry 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Wire cutters (diagonal)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747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Metric Allen Wrench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Standard Allen Wrench set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5915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Hardhat (ANSII Approved)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Toolbelt or Nail Apron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6108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32155E1-715D-742F-2A43-ED35E67EDE0A}"/>
              </a:ext>
            </a:extLst>
          </p:cNvPr>
          <p:cNvSpPr txBox="1"/>
          <p:nvPr/>
        </p:nvSpPr>
        <p:spPr>
          <a:xfrm>
            <a:off x="646111" y="3867807"/>
            <a:ext cx="7938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effectLst/>
                <a:latin typeface="verdana" panose="020B0604030504040204" pitchFamily="34" charset="0"/>
              </a:rPr>
              <a:t>¼” Ratchet Set (No Larger) with 5mm Hex and </a:t>
            </a:r>
            <a:r>
              <a:rPr lang="en-US" b="1" dirty="0" err="1">
                <a:effectLst/>
                <a:latin typeface="verdana" panose="020B0604030504040204" pitchFamily="34" charset="0"/>
              </a:rPr>
              <a:t>Torx</a:t>
            </a:r>
            <a:r>
              <a:rPr lang="en-US" b="1" dirty="0">
                <a:effectLst/>
                <a:latin typeface="verdana" panose="020B0604030504040204" pitchFamily="34" charset="0"/>
              </a:rPr>
              <a:t> 30 tips</a:t>
            </a: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6724CD-CE06-6971-1DFA-5486C113F08D}"/>
              </a:ext>
            </a:extLst>
          </p:cNvPr>
          <p:cNvSpPr txBox="1"/>
          <p:nvPr/>
        </p:nvSpPr>
        <p:spPr>
          <a:xfrm>
            <a:off x="3741682" y="6515734"/>
            <a:ext cx="84503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http://www.iatse-115.com/?zone=/unionactive/view_article.cfm&amp;HomeID=449907&amp;page=Active20Stagehands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0558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115022" cy="1400530"/>
          </a:xfrm>
        </p:spPr>
        <p:txBody>
          <a:bodyPr/>
          <a:lstStyle/>
          <a:p>
            <a:r>
              <a:rPr lang="en-US" dirty="0"/>
              <a:t>Tools of the trade – Union Additional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6724CD-CE06-6971-1DFA-5486C113F08D}"/>
              </a:ext>
            </a:extLst>
          </p:cNvPr>
          <p:cNvSpPr txBox="1"/>
          <p:nvPr/>
        </p:nvSpPr>
        <p:spPr>
          <a:xfrm>
            <a:off x="3741682" y="6515734"/>
            <a:ext cx="84503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http://www.iatse-115.com/?zone=/unionactive/view_article.cfm&amp;HomeID=449907&amp;page=Active20Stagehands</a:t>
            </a:r>
            <a:endParaRPr lang="en-US" sz="1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F0E45-FC29-3419-393B-F54AE71C7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decorating calls</a:t>
            </a:r>
          </a:p>
          <a:p>
            <a:pPr lvl="1"/>
            <a:r>
              <a:rPr lang="en-US" dirty="0"/>
              <a:t>Top carpet cutter or Loop pile cutter</a:t>
            </a:r>
          </a:p>
          <a:p>
            <a:pPr lvl="1"/>
            <a:endParaRPr lang="en-US" dirty="0"/>
          </a:p>
          <a:p>
            <a:r>
              <a:rPr lang="en-US" dirty="0"/>
              <a:t>Journeyman calls – Usually means carpentry call</a:t>
            </a:r>
          </a:p>
          <a:p>
            <a:pPr lvl="1"/>
            <a:r>
              <a:rPr lang="en-US" dirty="0"/>
              <a:t>Cordless screw gun with bits</a:t>
            </a:r>
          </a:p>
        </p:txBody>
      </p:sp>
    </p:spTree>
    <p:extLst>
      <p:ext uri="{BB962C8B-B14F-4D97-AF65-F5344CB8AC3E}">
        <p14:creationId xmlns:p14="http://schemas.microsoft.com/office/powerpoint/2010/main" val="4276944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Clothing expectations</a:t>
            </a:r>
            <a:br>
              <a:rPr lang="en-US" dirty="0"/>
            </a:br>
            <a:r>
              <a:rPr lang="en-US" dirty="0"/>
              <a:t>	For shows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6AAFC-928A-25BB-0FDD-ED8E9F168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 T-Shirt</a:t>
            </a:r>
          </a:p>
          <a:p>
            <a:r>
              <a:rPr lang="en-US" dirty="0"/>
              <a:t>Black Pants</a:t>
            </a:r>
          </a:p>
          <a:p>
            <a:pPr lvl="1"/>
            <a:r>
              <a:rPr lang="en-US" dirty="0"/>
              <a:t>Outdoor events black shorts OK</a:t>
            </a:r>
          </a:p>
          <a:p>
            <a:r>
              <a:rPr lang="en-US" dirty="0"/>
              <a:t>Black Shoes</a:t>
            </a:r>
          </a:p>
          <a:p>
            <a:pPr lvl="1"/>
            <a:r>
              <a:rPr lang="en-US" dirty="0"/>
              <a:t>Boots or sneakers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Unique circumstances – Full Ninja</a:t>
            </a:r>
          </a:p>
          <a:p>
            <a:pPr lvl="1"/>
            <a:r>
              <a:rPr lang="en-US" dirty="0"/>
              <a:t>Black long sleave shirt</a:t>
            </a:r>
          </a:p>
          <a:p>
            <a:pPr lvl="1"/>
            <a:r>
              <a:rPr lang="en-US" dirty="0"/>
              <a:t>Black gloves</a:t>
            </a:r>
          </a:p>
          <a:p>
            <a:pPr lvl="1"/>
            <a:r>
              <a:rPr lang="en-US" dirty="0"/>
              <a:t>Black head covering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DB26E8E-4C9D-7883-7E60-9A1057548C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66" t="19764"/>
          <a:stretch/>
        </p:blipFill>
        <p:spPr bwMode="auto">
          <a:xfrm>
            <a:off x="6905298" y="525438"/>
            <a:ext cx="4814582" cy="6080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49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during show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6AAFC-928A-25BB-0FDD-ED8E9F168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708621" cy="4195481"/>
          </a:xfrm>
        </p:spPr>
        <p:txBody>
          <a:bodyPr/>
          <a:lstStyle/>
          <a:p>
            <a:r>
              <a:rPr lang="en-US" dirty="0"/>
              <a:t>DO YOUR JOB!</a:t>
            </a:r>
          </a:p>
          <a:p>
            <a:pPr lvl="1"/>
            <a:r>
              <a:rPr lang="en-US" dirty="0"/>
              <a:t>You are part of a team and others are depending on you</a:t>
            </a:r>
          </a:p>
          <a:p>
            <a:r>
              <a:rPr lang="en-US" dirty="0"/>
              <a:t>Be </a:t>
            </a:r>
            <a:r>
              <a:rPr lang="en-US" u="sng" dirty="0"/>
              <a:t>where</a:t>
            </a:r>
            <a:r>
              <a:rPr lang="en-US" dirty="0"/>
              <a:t> you are supposed to be, </a:t>
            </a:r>
            <a:r>
              <a:rPr lang="en-US" u="sng" dirty="0"/>
              <a:t>when</a:t>
            </a:r>
            <a:r>
              <a:rPr lang="en-US" dirty="0"/>
              <a:t> you are supposed to be there</a:t>
            </a:r>
          </a:p>
          <a:p>
            <a:r>
              <a:rPr lang="en-US" dirty="0"/>
              <a:t>Be aware and attentive</a:t>
            </a:r>
          </a:p>
          <a:p>
            <a:pPr lvl="1"/>
            <a:r>
              <a:rPr lang="en-US" dirty="0"/>
              <a:t>Technicians are often called upon if something goes wrong</a:t>
            </a:r>
          </a:p>
          <a:p>
            <a:pPr lvl="1"/>
            <a:r>
              <a:rPr lang="en-US" dirty="0"/>
              <a:t>STAY OFF YOUR PHONE!</a:t>
            </a:r>
          </a:p>
          <a:p>
            <a:pPr lvl="2"/>
            <a:r>
              <a:rPr lang="en-US" dirty="0"/>
              <a:t>If an issue, stage management may collect devices before show and return after</a:t>
            </a:r>
          </a:p>
          <a:p>
            <a:pPr lvl="2"/>
            <a:r>
              <a:rPr lang="en-US" dirty="0"/>
              <a:t>$20 fine for phone misuse on Union calls and can be asked to leave</a:t>
            </a:r>
          </a:p>
          <a:p>
            <a:r>
              <a:rPr lang="en-US" dirty="0"/>
              <a:t>Be quiet</a:t>
            </a:r>
          </a:p>
        </p:txBody>
      </p:sp>
    </p:spTree>
    <p:extLst>
      <p:ext uri="{BB962C8B-B14F-4D97-AF65-F5344CB8AC3E}">
        <p14:creationId xmlns:p14="http://schemas.microsoft.com/office/powerpoint/2010/main" val="306225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6B952-C961-A446-89A3-A487C0B4C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Headset communications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6AAFC-928A-25BB-0FDD-ED8E9F168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146053"/>
            <a:ext cx="9708621" cy="419548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Warning</a:t>
            </a:r>
          </a:p>
          <a:p>
            <a:pPr lvl="1"/>
            <a:r>
              <a:rPr lang="en-US" dirty="0"/>
              <a:t>You have a cue coming up soon</a:t>
            </a:r>
          </a:p>
          <a:p>
            <a:r>
              <a:rPr lang="en-US" dirty="0"/>
              <a:t>Stand by</a:t>
            </a:r>
          </a:p>
          <a:p>
            <a:pPr lvl="1"/>
            <a:r>
              <a:rPr lang="en-US" dirty="0"/>
              <a:t>Get read to do your cue</a:t>
            </a:r>
          </a:p>
          <a:p>
            <a:r>
              <a:rPr lang="en-US" dirty="0"/>
              <a:t>GO</a:t>
            </a:r>
          </a:p>
          <a:p>
            <a:pPr lvl="1"/>
            <a:r>
              <a:rPr lang="en-US" dirty="0"/>
              <a:t>Fire the cue or perform the action</a:t>
            </a:r>
          </a:p>
          <a:p>
            <a:pPr lvl="1"/>
            <a:endParaRPr lang="en-US" dirty="0"/>
          </a:p>
          <a:p>
            <a:r>
              <a:rPr lang="en-US" dirty="0"/>
              <a:t>If needing to go off headset</a:t>
            </a:r>
          </a:p>
          <a:p>
            <a:pPr lvl="1"/>
            <a:r>
              <a:rPr lang="en-US" dirty="0"/>
              <a:t>Ask if you can go off headset - Stage manager knows if it is a good time</a:t>
            </a:r>
          </a:p>
          <a:p>
            <a:pPr lvl="1"/>
            <a:r>
              <a:rPr lang="en-US" dirty="0"/>
              <a:t>“Your Name going off headset” or “Your Name back on headset”</a:t>
            </a:r>
          </a:p>
          <a:p>
            <a:r>
              <a:rPr lang="en-US" dirty="0"/>
              <a:t>We can get chatty on headset – SM may ask “Quiet on coms”</a:t>
            </a:r>
          </a:p>
        </p:txBody>
      </p:sp>
    </p:spTree>
    <p:extLst>
      <p:ext uri="{BB962C8B-B14F-4D97-AF65-F5344CB8AC3E}">
        <p14:creationId xmlns:p14="http://schemas.microsoft.com/office/powerpoint/2010/main" val="2553851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{095926A5-D304-F747-A1F9-10CDBB3F9128}tf10001062</Template>
  <TotalTime>1133</TotalTime>
  <Words>519</Words>
  <Application>Microsoft Macintosh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verdana</vt:lpstr>
      <vt:lpstr>Wingdings 3</vt:lpstr>
      <vt:lpstr>Ion</vt:lpstr>
      <vt:lpstr>Principles of Theater Practices</vt:lpstr>
      <vt:lpstr>Who determines when we should show up?</vt:lpstr>
      <vt:lpstr>Definitions for time</vt:lpstr>
      <vt:lpstr>Tools of the trade – at FSCJ</vt:lpstr>
      <vt:lpstr>Tools of the trade - Union</vt:lpstr>
      <vt:lpstr>Tools of the trade – Union Additional</vt:lpstr>
      <vt:lpstr>Clothing expectations  For shows</vt:lpstr>
      <vt:lpstr>Expectations during show</vt:lpstr>
      <vt:lpstr>Headset communications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Lettow, Brandon C.</cp:lastModifiedBy>
  <cp:revision>10</cp:revision>
  <dcterms:created xsi:type="dcterms:W3CDTF">2021-09-01T17:36:03Z</dcterms:created>
  <dcterms:modified xsi:type="dcterms:W3CDTF">2022-11-17T15:13:20Z</dcterms:modified>
</cp:coreProperties>
</file>